
<file path=[Content_Types].xml><?xml version="1.0" encoding="utf-8"?>
<Types xmlns="http://schemas.openxmlformats.org/package/2006/content-types">
  <Default Extension="gif" ContentType="image/gif"/>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4.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notesSlides/notesSlide10.xml" ContentType="application/vnd.openxmlformats-officedocument.presentationml.notesSlid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notesSlides/notesSlide11.xml" ContentType="application/vnd.openxmlformats-officedocument.presentationml.notesSlid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12.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notesSlides/notesSlide13.xml" ContentType="application/vnd.openxmlformats-officedocument.presentationml.notesSlid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notesSlides/notesSlide14.xml" ContentType="application/vnd.openxmlformats-officedocument.presentationml.notesSlid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notesSlides/notesSlide15.xml" ContentType="application/vnd.openxmlformats-officedocument.presentationml.notesSlid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notesSlides/notesSlide16.xml" ContentType="application/vnd.openxmlformats-officedocument.presentationml.notesSlid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17.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notesSlides/notesSlide18.xml" ContentType="application/vnd.openxmlformats-officedocument.presentationml.notesSlid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notesSlides/notesSlide19.xml" ContentType="application/vnd.openxmlformats-officedocument.presentationml.notesSlid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notesSlides/notesSlide20.xml" ContentType="application/vnd.openxmlformats-officedocument.presentationml.notesSlid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notesSlides/notesSlide21.xml" ContentType="application/vnd.openxmlformats-officedocument.presentationml.notesSlid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Lst>
  <p:notesMasterIdLst>
    <p:notesMasterId r:id="rId29"/>
  </p:notesMasterIdLst>
  <p:sldIdLst>
    <p:sldId id="260" r:id="rId5"/>
    <p:sldId id="533" r:id="rId6"/>
    <p:sldId id="531" r:id="rId7"/>
    <p:sldId id="532" r:id="rId8"/>
    <p:sldId id="518" r:id="rId9"/>
    <p:sldId id="523" r:id="rId10"/>
    <p:sldId id="522" r:id="rId11"/>
    <p:sldId id="296" r:id="rId12"/>
    <p:sldId id="530" r:id="rId13"/>
    <p:sldId id="519" r:id="rId14"/>
    <p:sldId id="526" r:id="rId15"/>
    <p:sldId id="527" r:id="rId16"/>
    <p:sldId id="528" r:id="rId17"/>
    <p:sldId id="529" r:id="rId18"/>
    <p:sldId id="538" r:id="rId19"/>
    <p:sldId id="537" r:id="rId20"/>
    <p:sldId id="265" r:id="rId21"/>
    <p:sldId id="545" r:id="rId22"/>
    <p:sldId id="258" r:id="rId23"/>
    <p:sldId id="259" r:id="rId24"/>
    <p:sldId id="535" r:id="rId25"/>
    <p:sldId id="540" r:id="rId26"/>
    <p:sldId id="544" r:id="rId27"/>
    <p:sldId id="543" r:id="rId2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FF"/>
    <a:srgbClr val="FFBDBD"/>
    <a:srgbClr val="FFFF00"/>
    <a:srgbClr val="FF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83F42D-07E3-4350-BD0B-9EA4E0BF658B}" v="4" dt="2025-09-26T00:14:40.69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6354" autoAdjust="0"/>
    <p:restoredTop sz="65671" autoAdjust="0"/>
  </p:normalViewPr>
  <p:slideViewPr>
    <p:cSldViewPr snapToGrid="0">
      <p:cViewPr varScale="1">
        <p:scale>
          <a:sx n="63" d="100"/>
          <a:sy n="63" d="100"/>
        </p:scale>
        <p:origin x="1382" y="58"/>
      </p:cViewPr>
      <p:guideLst/>
    </p:cSldViewPr>
  </p:slideViewPr>
  <p:outlineViewPr>
    <p:cViewPr>
      <p:scale>
        <a:sx n="33" d="100"/>
        <a:sy n="33" d="100"/>
      </p:scale>
      <p:origin x="0" y="0"/>
    </p:cViewPr>
  </p:outlineViewPr>
  <p:notesTextViewPr>
    <p:cViewPr>
      <p:scale>
        <a:sx n="3" d="2"/>
        <a:sy n="3" d="2"/>
      </p:scale>
      <p:origin x="0" y="0"/>
    </p:cViewPr>
  </p:notesTextViewPr>
  <p:sorterViewPr>
    <p:cViewPr>
      <p:scale>
        <a:sx n="100" d="100"/>
        <a:sy n="100" d="100"/>
      </p:scale>
      <p:origin x="0" y="-4392"/>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 Type="http://schemas.openxmlformats.org/officeDocument/2006/relationships/customXml" Target="../customXml/item3.xml"/><Relationship Id="rId21" Type="http://schemas.openxmlformats.org/officeDocument/2006/relationships/slide" Target="slides/slide17.xml"/><Relationship Id="rId34" Type="http://schemas.microsoft.com/office/2016/11/relationships/changesInfo" Target="changesInfos/changesInfo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notesMaster" Target="notesMasters/notesMaster1.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presProps" Target="presProps.xml"/><Relationship Id="rId35" Type="http://schemas.microsoft.com/office/2015/10/relationships/revisionInfo" Target="revisionInfo.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Stephen Feighan" userId="629064fc-7643-4de5-85b8-6b1c0152d6a4" providerId="ADAL" clId="{CC93DCB1-DDD0-4299-8BF6-75BDCDC36235}"/>
    <pc:docChg chg="custSel modSld">
      <pc:chgData name="Stephen Feighan" userId="629064fc-7643-4de5-85b8-6b1c0152d6a4" providerId="ADAL" clId="{CC93DCB1-DDD0-4299-8BF6-75BDCDC36235}" dt="2025-09-26T00:10:35.096" v="76" actId="20577"/>
      <pc:docMkLst>
        <pc:docMk/>
      </pc:docMkLst>
      <pc:sldChg chg="modNotesTx">
        <pc:chgData name="Stephen Feighan" userId="629064fc-7643-4de5-85b8-6b1c0152d6a4" providerId="ADAL" clId="{CC93DCB1-DDD0-4299-8BF6-75BDCDC36235}" dt="2025-09-26T00:09:47.469" v="65" actId="20577"/>
        <pc:sldMkLst>
          <pc:docMk/>
          <pc:sldMk cId="1956896063" sldId="259"/>
        </pc:sldMkLst>
      </pc:sldChg>
      <pc:sldChg chg="modNotesTx">
        <pc:chgData name="Stephen Feighan" userId="629064fc-7643-4de5-85b8-6b1c0152d6a4" providerId="ADAL" clId="{CC93DCB1-DDD0-4299-8BF6-75BDCDC36235}" dt="2025-09-26T00:09:23.998" v="64" actId="20577"/>
        <pc:sldMkLst>
          <pc:docMk/>
          <pc:sldMk cId="2761705353" sldId="265"/>
        </pc:sldMkLst>
      </pc:sldChg>
      <pc:sldChg chg="modNotesTx">
        <pc:chgData name="Stephen Feighan" userId="629064fc-7643-4de5-85b8-6b1c0152d6a4" providerId="ADAL" clId="{CC93DCB1-DDD0-4299-8BF6-75BDCDC36235}" dt="2025-09-26T00:03:56.044" v="23" actId="20577"/>
        <pc:sldMkLst>
          <pc:docMk/>
          <pc:sldMk cId="1425071478" sldId="518"/>
        </pc:sldMkLst>
      </pc:sldChg>
      <pc:sldChg chg="modNotesTx">
        <pc:chgData name="Stephen Feighan" userId="629064fc-7643-4de5-85b8-6b1c0152d6a4" providerId="ADAL" clId="{CC93DCB1-DDD0-4299-8BF6-75BDCDC36235}" dt="2025-09-26T00:04:32.174" v="31" actId="20577"/>
        <pc:sldMkLst>
          <pc:docMk/>
          <pc:sldMk cId="1872841062" sldId="522"/>
        </pc:sldMkLst>
      </pc:sldChg>
      <pc:sldChg chg="modNotesTx">
        <pc:chgData name="Stephen Feighan" userId="629064fc-7643-4de5-85b8-6b1c0152d6a4" providerId="ADAL" clId="{CC93DCB1-DDD0-4299-8BF6-75BDCDC36235}" dt="2025-09-26T00:04:11.524" v="25" actId="20577"/>
        <pc:sldMkLst>
          <pc:docMk/>
          <pc:sldMk cId="1981444080" sldId="523"/>
        </pc:sldMkLst>
      </pc:sldChg>
      <pc:sldChg chg="modNotesTx">
        <pc:chgData name="Stephen Feighan" userId="629064fc-7643-4de5-85b8-6b1c0152d6a4" providerId="ADAL" clId="{CC93DCB1-DDD0-4299-8BF6-75BDCDC36235}" dt="2025-09-26T00:03:13.547" v="1" actId="20577"/>
        <pc:sldMkLst>
          <pc:docMk/>
          <pc:sldMk cId="846496082" sldId="531"/>
        </pc:sldMkLst>
      </pc:sldChg>
      <pc:sldChg chg="modNotesTx">
        <pc:chgData name="Stephen Feighan" userId="629064fc-7643-4de5-85b8-6b1c0152d6a4" providerId="ADAL" clId="{CC93DCB1-DDD0-4299-8BF6-75BDCDC36235}" dt="2025-09-26T00:03:39.993" v="13" actId="20577"/>
        <pc:sldMkLst>
          <pc:docMk/>
          <pc:sldMk cId="1652036733" sldId="532"/>
        </pc:sldMkLst>
      </pc:sldChg>
      <pc:sldChg chg="modNotesTx">
        <pc:chgData name="Stephen Feighan" userId="629064fc-7643-4de5-85b8-6b1c0152d6a4" providerId="ADAL" clId="{CC93DCB1-DDD0-4299-8BF6-75BDCDC36235}" dt="2025-09-26T00:05:38.403" v="41" actId="20577"/>
        <pc:sldMkLst>
          <pc:docMk/>
          <pc:sldMk cId="1447395455" sldId="538"/>
        </pc:sldMkLst>
      </pc:sldChg>
      <pc:sldChg chg="modNotesTx">
        <pc:chgData name="Stephen Feighan" userId="629064fc-7643-4de5-85b8-6b1c0152d6a4" providerId="ADAL" clId="{CC93DCB1-DDD0-4299-8BF6-75BDCDC36235}" dt="2025-09-26T00:10:35.096" v="76" actId="20577"/>
        <pc:sldMkLst>
          <pc:docMk/>
          <pc:sldMk cId="0" sldId="540"/>
        </pc:sldMkLst>
      </pc:sldChg>
    </pc:docChg>
  </pc:docChgLst>
</pc:chgInfo>
</file>

<file path=ppt/charts/_rels/chart1.xml.rels><?xml version="1.0" encoding="UTF-8" standalone="yes"?>
<Relationships xmlns="http://schemas.openxmlformats.org/package/2006/relationships"><Relationship Id="rId3" Type="http://schemas.openxmlformats.org/officeDocument/2006/relationships/oleObject" Target="https://wool-my.sharepoint.com/personal/stephen_feighan_wool_com/Documents/Documents/AWI%20Wool%20Prices%201971-2024.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https://wool-my.sharepoint.com/personal/stephen_feighan_wool_com/Documents/Documents/AWI%20Wool%20Prices%201971-202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https://wool.sharepoint.com/sites/ANZ/Shared%20Documents/General/Risk%20and%20Recovery,%20Business%20Intelligence/JR/Comparision%20between%20Aus%20and%20SA%20wool%20exports.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C:\Users\stephenfeighan\Downloads\TradeData%20-%202025-09-12T085604.02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Book1"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https://wool.sharepoint.com/sites/ANZ/Shared%20Documents/General/Risk%20and%20Recovery,%20Business%20Intelligence/Statista%20Survey/Consolidated%2010%20biggest%20markets.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https://wool.sharepoint.com/sites/ANZ/Shared%20Documents/General/Risk%20and%20Recovery,%20Business%20Intelligence/Statista%20Survey/Consolidated%2010%20biggest%20markets.xlsx" TargetMode="External"/><Relationship Id="rId2" Type="http://schemas.microsoft.com/office/2011/relationships/chartColorStyle" Target="colors15.xml"/><Relationship Id="rId1" Type="http://schemas.microsoft.com/office/2011/relationships/chartStyle" Target="style15.xml"/></Relationships>
</file>

<file path=ppt/charts/_rels/chart2.xml.rels><?xml version="1.0" encoding="UTF-8" standalone="yes"?>
<Relationships xmlns="http://schemas.openxmlformats.org/package/2006/relationships"><Relationship Id="rId3" Type="http://schemas.openxmlformats.org/officeDocument/2006/relationships/oleObject" Target="https://wool-my.sharepoint.com/personal/stephen_feighan_wool_com/Documents/Documents/AWI%20Wool%20Prices%201971-2024.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https://wool-my.sharepoint.com/personal/stephen_feighan_wool_com/Documents/Documents/AWI%20Wool%20Prices%201971-2024.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https://wool-my.sharepoint.com/personal/stephen_feighan_wool_com/Documents/Documents/AWI%20Wool%20Prices%201971-2024.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https://wool-my.sharepoint.com/personal/stephen_feighan_wool_com/Documents/Documents/AWI%20Wool%20Prices%201971-2024.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wool-my.sharepoint.com/personal/stephen_feighan_wool_com/Documents/Documents/AWI%20Wool%20Prices%201971-2024.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https://wool-my.sharepoint.com/personal/stephen_feighan_wool_com/Documents/Documents/AWI%20Wool%20Prices%201971-20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wool-my.sharepoint.com/personal/stephen_feighan_wool_com/Documents/Documents/AWI%20Wool%20Prices%201971-2024.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wool-my.sharepoint.com/personal/stephen_feighan_wool_com/Documents/Documents/AWI%20Wool%20Prices%201971-2024.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AU" sz="2400" dirty="0"/>
              <a:t>Australian Wool</a:t>
            </a:r>
            <a:r>
              <a:rPr lang="en-AU" sz="2400" baseline="0" dirty="0"/>
              <a:t> Production</a:t>
            </a:r>
          </a:p>
          <a:p>
            <a:pPr>
              <a:defRPr sz="2400"/>
            </a:pPr>
            <a:r>
              <a:rPr lang="en-AU" sz="1800" baseline="0" dirty="0"/>
              <a:t>January 2000 to August 2025</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1"/>
          <c:order val="0"/>
          <c:tx>
            <c:strRef>
              <c:f>Sheet1!$E$2</c:f>
              <c:strCache>
                <c:ptCount val="1"/>
                <c:pt idx="0">
                  <c:v> Mkgs Greasy </c:v>
                </c:pt>
              </c:strCache>
            </c:strRef>
          </c:tx>
          <c:spPr>
            <a:ln w="28575" cap="rnd">
              <a:solidFill>
                <a:schemeClr val="accent2"/>
              </a:solidFill>
              <a:round/>
            </a:ln>
            <a:effectLst/>
          </c:spPr>
          <c:marker>
            <c:symbol val="none"/>
          </c:marker>
          <c:cat>
            <c:numRef>
              <c:f>Sheet1!$C$279:$C$586</c:f>
              <c:numCache>
                <c:formatCode>mmm\-yy</c:formatCode>
                <c:ptCount val="308"/>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numCache>
            </c:numRef>
          </c:cat>
          <c:val>
            <c:numRef>
              <c:f>Sheet1!$E$279:$E$586</c:f>
              <c:numCache>
                <c:formatCode>_-* #,##0_-;\-* #,##0_-;_-* "-"??_-;_-@_-</c:formatCode>
                <c:ptCount val="308"/>
                <c:pt idx="0">
                  <c:v>619.39300000000003</c:v>
                </c:pt>
                <c:pt idx="1">
                  <c:v>619.39300000000003</c:v>
                </c:pt>
                <c:pt idx="2">
                  <c:v>619.39300000000003</c:v>
                </c:pt>
                <c:pt idx="3">
                  <c:v>619.39300000000003</c:v>
                </c:pt>
                <c:pt idx="4">
                  <c:v>619.39300000000003</c:v>
                </c:pt>
                <c:pt idx="5">
                  <c:v>619.39300000000003</c:v>
                </c:pt>
                <c:pt idx="6">
                  <c:v>601.68499999999995</c:v>
                </c:pt>
                <c:pt idx="7">
                  <c:v>601.68499999999995</c:v>
                </c:pt>
                <c:pt idx="8">
                  <c:v>601.68499999999995</c:v>
                </c:pt>
                <c:pt idx="9">
                  <c:v>601.68499999999995</c:v>
                </c:pt>
                <c:pt idx="10">
                  <c:v>601.68499999999995</c:v>
                </c:pt>
                <c:pt idx="11">
                  <c:v>601.68499999999995</c:v>
                </c:pt>
                <c:pt idx="12">
                  <c:v>601.68499999999995</c:v>
                </c:pt>
                <c:pt idx="13">
                  <c:v>601.68499999999995</c:v>
                </c:pt>
                <c:pt idx="14">
                  <c:v>601.68499999999995</c:v>
                </c:pt>
                <c:pt idx="15">
                  <c:v>601.68499999999995</c:v>
                </c:pt>
                <c:pt idx="16">
                  <c:v>601.68499999999995</c:v>
                </c:pt>
                <c:pt idx="17">
                  <c:v>601.68499999999995</c:v>
                </c:pt>
                <c:pt idx="18">
                  <c:v>554.78010000000006</c:v>
                </c:pt>
                <c:pt idx="19">
                  <c:v>554.78010000000006</c:v>
                </c:pt>
                <c:pt idx="20">
                  <c:v>554.78010000000006</c:v>
                </c:pt>
                <c:pt idx="21">
                  <c:v>554.78010000000006</c:v>
                </c:pt>
                <c:pt idx="22">
                  <c:v>554.78010000000006</c:v>
                </c:pt>
                <c:pt idx="23">
                  <c:v>554.78010000000006</c:v>
                </c:pt>
                <c:pt idx="24">
                  <c:v>554.78010000000006</c:v>
                </c:pt>
                <c:pt idx="25">
                  <c:v>554.78010000000006</c:v>
                </c:pt>
                <c:pt idx="26">
                  <c:v>554.78010000000006</c:v>
                </c:pt>
                <c:pt idx="27">
                  <c:v>554.78010000000006</c:v>
                </c:pt>
                <c:pt idx="28">
                  <c:v>554.78010000000006</c:v>
                </c:pt>
                <c:pt idx="29">
                  <c:v>554.78010000000006</c:v>
                </c:pt>
                <c:pt idx="30">
                  <c:v>499.1891</c:v>
                </c:pt>
                <c:pt idx="31">
                  <c:v>499.1891</c:v>
                </c:pt>
                <c:pt idx="32">
                  <c:v>499.1891</c:v>
                </c:pt>
                <c:pt idx="33">
                  <c:v>499.1891</c:v>
                </c:pt>
                <c:pt idx="34">
                  <c:v>499.1891</c:v>
                </c:pt>
                <c:pt idx="35">
                  <c:v>499.1891</c:v>
                </c:pt>
                <c:pt idx="36">
                  <c:v>499.1891</c:v>
                </c:pt>
                <c:pt idx="37">
                  <c:v>499.1891</c:v>
                </c:pt>
                <c:pt idx="38">
                  <c:v>499.1891</c:v>
                </c:pt>
                <c:pt idx="39">
                  <c:v>499.1891</c:v>
                </c:pt>
                <c:pt idx="40">
                  <c:v>499.1891</c:v>
                </c:pt>
                <c:pt idx="41">
                  <c:v>499.1891</c:v>
                </c:pt>
                <c:pt idx="42">
                  <c:v>474.54899999999998</c:v>
                </c:pt>
                <c:pt idx="43">
                  <c:v>474.54899999999998</c:v>
                </c:pt>
                <c:pt idx="44">
                  <c:v>474.54899999999998</c:v>
                </c:pt>
                <c:pt idx="45">
                  <c:v>474.54899999999998</c:v>
                </c:pt>
                <c:pt idx="46">
                  <c:v>474.54899999999998</c:v>
                </c:pt>
                <c:pt idx="47">
                  <c:v>474.54899999999998</c:v>
                </c:pt>
                <c:pt idx="48">
                  <c:v>474.54899999999998</c:v>
                </c:pt>
                <c:pt idx="49">
                  <c:v>474.54899999999998</c:v>
                </c:pt>
                <c:pt idx="50">
                  <c:v>474.54899999999998</c:v>
                </c:pt>
                <c:pt idx="51">
                  <c:v>474.54899999999998</c:v>
                </c:pt>
                <c:pt idx="52">
                  <c:v>474.54899999999998</c:v>
                </c:pt>
                <c:pt idx="53">
                  <c:v>474.54899999999998</c:v>
                </c:pt>
                <c:pt idx="54">
                  <c:v>475.44579999999996</c:v>
                </c:pt>
                <c:pt idx="55">
                  <c:v>475.44579999999996</c:v>
                </c:pt>
                <c:pt idx="56">
                  <c:v>475.44579999999996</c:v>
                </c:pt>
                <c:pt idx="57">
                  <c:v>475.44579999999996</c:v>
                </c:pt>
                <c:pt idx="58">
                  <c:v>475.44579999999996</c:v>
                </c:pt>
                <c:pt idx="59">
                  <c:v>475.44579999999996</c:v>
                </c:pt>
                <c:pt idx="60">
                  <c:v>475.44579999999996</c:v>
                </c:pt>
                <c:pt idx="61">
                  <c:v>475.44579999999996</c:v>
                </c:pt>
                <c:pt idx="62">
                  <c:v>475.44579999999996</c:v>
                </c:pt>
                <c:pt idx="63">
                  <c:v>475.44579999999996</c:v>
                </c:pt>
                <c:pt idx="64">
                  <c:v>475.44579999999996</c:v>
                </c:pt>
                <c:pt idx="65">
                  <c:v>475.44579999999996</c:v>
                </c:pt>
                <c:pt idx="66">
                  <c:v>461</c:v>
                </c:pt>
                <c:pt idx="67">
                  <c:v>461</c:v>
                </c:pt>
                <c:pt idx="68">
                  <c:v>461</c:v>
                </c:pt>
                <c:pt idx="69">
                  <c:v>461</c:v>
                </c:pt>
                <c:pt idx="70">
                  <c:v>461</c:v>
                </c:pt>
                <c:pt idx="71">
                  <c:v>461</c:v>
                </c:pt>
                <c:pt idx="72">
                  <c:v>461</c:v>
                </c:pt>
                <c:pt idx="73">
                  <c:v>461</c:v>
                </c:pt>
                <c:pt idx="74">
                  <c:v>461</c:v>
                </c:pt>
                <c:pt idx="75">
                  <c:v>461</c:v>
                </c:pt>
                <c:pt idx="76">
                  <c:v>461</c:v>
                </c:pt>
                <c:pt idx="77">
                  <c:v>461</c:v>
                </c:pt>
                <c:pt idx="78">
                  <c:v>430</c:v>
                </c:pt>
                <c:pt idx="79">
                  <c:v>430</c:v>
                </c:pt>
                <c:pt idx="80">
                  <c:v>430</c:v>
                </c:pt>
                <c:pt idx="81">
                  <c:v>430</c:v>
                </c:pt>
                <c:pt idx="82">
                  <c:v>430</c:v>
                </c:pt>
                <c:pt idx="83">
                  <c:v>430</c:v>
                </c:pt>
                <c:pt idx="84">
                  <c:v>430</c:v>
                </c:pt>
                <c:pt idx="85">
                  <c:v>430</c:v>
                </c:pt>
                <c:pt idx="86">
                  <c:v>430</c:v>
                </c:pt>
                <c:pt idx="87">
                  <c:v>430</c:v>
                </c:pt>
                <c:pt idx="88">
                  <c:v>430</c:v>
                </c:pt>
                <c:pt idx="89">
                  <c:v>430</c:v>
                </c:pt>
                <c:pt idx="90">
                  <c:v>400</c:v>
                </c:pt>
                <c:pt idx="91">
                  <c:v>400</c:v>
                </c:pt>
                <c:pt idx="92">
                  <c:v>400</c:v>
                </c:pt>
                <c:pt idx="93">
                  <c:v>400</c:v>
                </c:pt>
                <c:pt idx="94">
                  <c:v>400</c:v>
                </c:pt>
                <c:pt idx="95">
                  <c:v>400</c:v>
                </c:pt>
                <c:pt idx="96">
                  <c:v>400</c:v>
                </c:pt>
                <c:pt idx="97">
                  <c:v>400</c:v>
                </c:pt>
                <c:pt idx="98">
                  <c:v>400</c:v>
                </c:pt>
                <c:pt idx="99">
                  <c:v>400</c:v>
                </c:pt>
                <c:pt idx="100">
                  <c:v>400</c:v>
                </c:pt>
                <c:pt idx="101">
                  <c:v>400</c:v>
                </c:pt>
                <c:pt idx="102">
                  <c:v>362</c:v>
                </c:pt>
                <c:pt idx="103">
                  <c:v>362</c:v>
                </c:pt>
                <c:pt idx="104">
                  <c:v>362</c:v>
                </c:pt>
                <c:pt idx="105">
                  <c:v>362</c:v>
                </c:pt>
                <c:pt idx="106">
                  <c:v>362</c:v>
                </c:pt>
                <c:pt idx="107">
                  <c:v>362</c:v>
                </c:pt>
                <c:pt idx="108">
                  <c:v>362</c:v>
                </c:pt>
                <c:pt idx="109">
                  <c:v>362</c:v>
                </c:pt>
                <c:pt idx="110">
                  <c:v>362</c:v>
                </c:pt>
                <c:pt idx="111">
                  <c:v>362</c:v>
                </c:pt>
                <c:pt idx="112">
                  <c:v>362</c:v>
                </c:pt>
                <c:pt idx="113">
                  <c:v>362</c:v>
                </c:pt>
                <c:pt idx="114">
                  <c:v>343</c:v>
                </c:pt>
                <c:pt idx="115">
                  <c:v>343</c:v>
                </c:pt>
                <c:pt idx="116">
                  <c:v>343</c:v>
                </c:pt>
                <c:pt idx="117">
                  <c:v>343</c:v>
                </c:pt>
                <c:pt idx="118">
                  <c:v>343</c:v>
                </c:pt>
                <c:pt idx="119">
                  <c:v>343</c:v>
                </c:pt>
                <c:pt idx="120">
                  <c:v>343</c:v>
                </c:pt>
                <c:pt idx="121">
                  <c:v>343</c:v>
                </c:pt>
                <c:pt idx="122">
                  <c:v>343</c:v>
                </c:pt>
                <c:pt idx="123">
                  <c:v>343</c:v>
                </c:pt>
                <c:pt idx="124">
                  <c:v>343</c:v>
                </c:pt>
                <c:pt idx="125">
                  <c:v>343</c:v>
                </c:pt>
                <c:pt idx="126">
                  <c:v>344.9</c:v>
                </c:pt>
                <c:pt idx="127">
                  <c:v>344.9</c:v>
                </c:pt>
                <c:pt idx="128">
                  <c:v>344.9</c:v>
                </c:pt>
                <c:pt idx="129">
                  <c:v>344.9</c:v>
                </c:pt>
                <c:pt idx="130">
                  <c:v>344.9</c:v>
                </c:pt>
                <c:pt idx="131">
                  <c:v>344.9</c:v>
                </c:pt>
                <c:pt idx="132">
                  <c:v>344.9</c:v>
                </c:pt>
                <c:pt idx="133">
                  <c:v>344.9</c:v>
                </c:pt>
                <c:pt idx="134">
                  <c:v>344.9</c:v>
                </c:pt>
                <c:pt idx="135">
                  <c:v>344.9</c:v>
                </c:pt>
                <c:pt idx="136">
                  <c:v>344.9</c:v>
                </c:pt>
                <c:pt idx="137">
                  <c:v>344.9</c:v>
                </c:pt>
                <c:pt idx="138">
                  <c:v>350.40599999999995</c:v>
                </c:pt>
                <c:pt idx="139">
                  <c:v>350.40599999999995</c:v>
                </c:pt>
                <c:pt idx="140">
                  <c:v>350.40599999999995</c:v>
                </c:pt>
                <c:pt idx="141">
                  <c:v>350.40599999999995</c:v>
                </c:pt>
                <c:pt idx="142">
                  <c:v>350.40599999999995</c:v>
                </c:pt>
                <c:pt idx="143">
                  <c:v>350.40599999999995</c:v>
                </c:pt>
                <c:pt idx="144">
                  <c:v>350.40599999999995</c:v>
                </c:pt>
                <c:pt idx="145">
                  <c:v>350.40599999999995</c:v>
                </c:pt>
                <c:pt idx="146">
                  <c:v>350.40599999999995</c:v>
                </c:pt>
                <c:pt idx="147">
                  <c:v>350.40599999999995</c:v>
                </c:pt>
                <c:pt idx="148">
                  <c:v>350.40599999999995</c:v>
                </c:pt>
                <c:pt idx="149">
                  <c:v>350.40599999999995</c:v>
                </c:pt>
                <c:pt idx="150">
                  <c:v>363.65273566545005</c:v>
                </c:pt>
                <c:pt idx="151">
                  <c:v>363.65273566545005</c:v>
                </c:pt>
                <c:pt idx="152">
                  <c:v>363.65273566545005</c:v>
                </c:pt>
                <c:pt idx="153">
                  <c:v>363.65273566545005</c:v>
                </c:pt>
                <c:pt idx="154">
                  <c:v>363.65273566545005</c:v>
                </c:pt>
                <c:pt idx="155">
                  <c:v>363.65273566545005</c:v>
                </c:pt>
                <c:pt idx="156">
                  <c:v>363.65273566545005</c:v>
                </c:pt>
                <c:pt idx="157">
                  <c:v>363.65273566545005</c:v>
                </c:pt>
                <c:pt idx="158">
                  <c:v>363.65273566545005</c:v>
                </c:pt>
                <c:pt idx="159">
                  <c:v>363.65273566545005</c:v>
                </c:pt>
                <c:pt idx="160">
                  <c:v>363.65273566545005</c:v>
                </c:pt>
                <c:pt idx="161">
                  <c:v>363.65273566545005</c:v>
                </c:pt>
                <c:pt idx="162">
                  <c:v>371.08157170305003</c:v>
                </c:pt>
                <c:pt idx="163">
                  <c:v>371.08157170305003</c:v>
                </c:pt>
                <c:pt idx="164">
                  <c:v>371.08157170305003</c:v>
                </c:pt>
                <c:pt idx="165">
                  <c:v>371.08157170305003</c:v>
                </c:pt>
                <c:pt idx="166">
                  <c:v>371.08157170305003</c:v>
                </c:pt>
                <c:pt idx="167">
                  <c:v>371.08157170305003</c:v>
                </c:pt>
                <c:pt idx="168">
                  <c:v>371.08157170305003</c:v>
                </c:pt>
                <c:pt idx="169">
                  <c:v>371.08157170305003</c:v>
                </c:pt>
                <c:pt idx="170">
                  <c:v>371.08157170305003</c:v>
                </c:pt>
                <c:pt idx="171">
                  <c:v>371.08157170305003</c:v>
                </c:pt>
                <c:pt idx="172">
                  <c:v>371.08157170305003</c:v>
                </c:pt>
                <c:pt idx="173">
                  <c:v>371.08157170305003</c:v>
                </c:pt>
                <c:pt idx="174">
                  <c:v>346</c:v>
                </c:pt>
                <c:pt idx="175">
                  <c:v>346</c:v>
                </c:pt>
                <c:pt idx="176">
                  <c:v>346</c:v>
                </c:pt>
                <c:pt idx="177">
                  <c:v>346</c:v>
                </c:pt>
                <c:pt idx="178">
                  <c:v>346</c:v>
                </c:pt>
                <c:pt idx="179">
                  <c:v>346</c:v>
                </c:pt>
                <c:pt idx="180">
                  <c:v>346</c:v>
                </c:pt>
                <c:pt idx="181">
                  <c:v>346</c:v>
                </c:pt>
                <c:pt idx="182">
                  <c:v>346</c:v>
                </c:pt>
                <c:pt idx="183">
                  <c:v>346</c:v>
                </c:pt>
                <c:pt idx="184">
                  <c:v>346</c:v>
                </c:pt>
                <c:pt idx="185">
                  <c:v>346</c:v>
                </c:pt>
                <c:pt idx="186">
                  <c:v>325</c:v>
                </c:pt>
                <c:pt idx="187">
                  <c:v>325</c:v>
                </c:pt>
                <c:pt idx="188">
                  <c:v>325</c:v>
                </c:pt>
                <c:pt idx="189">
                  <c:v>325</c:v>
                </c:pt>
                <c:pt idx="190">
                  <c:v>325</c:v>
                </c:pt>
                <c:pt idx="191">
                  <c:v>325</c:v>
                </c:pt>
                <c:pt idx="192">
                  <c:v>325</c:v>
                </c:pt>
                <c:pt idx="193">
                  <c:v>325</c:v>
                </c:pt>
                <c:pt idx="194">
                  <c:v>325</c:v>
                </c:pt>
                <c:pt idx="195">
                  <c:v>325</c:v>
                </c:pt>
                <c:pt idx="196">
                  <c:v>325</c:v>
                </c:pt>
                <c:pt idx="197">
                  <c:v>325</c:v>
                </c:pt>
                <c:pt idx="198">
                  <c:v>340</c:v>
                </c:pt>
                <c:pt idx="199">
                  <c:v>340</c:v>
                </c:pt>
                <c:pt idx="200">
                  <c:v>340</c:v>
                </c:pt>
                <c:pt idx="201">
                  <c:v>340</c:v>
                </c:pt>
                <c:pt idx="202">
                  <c:v>340</c:v>
                </c:pt>
                <c:pt idx="203">
                  <c:v>340</c:v>
                </c:pt>
                <c:pt idx="204">
                  <c:v>340</c:v>
                </c:pt>
                <c:pt idx="205">
                  <c:v>340</c:v>
                </c:pt>
                <c:pt idx="206">
                  <c:v>340</c:v>
                </c:pt>
                <c:pt idx="207">
                  <c:v>340</c:v>
                </c:pt>
                <c:pt idx="208">
                  <c:v>340</c:v>
                </c:pt>
                <c:pt idx="209">
                  <c:v>340</c:v>
                </c:pt>
                <c:pt idx="210">
                  <c:v>341</c:v>
                </c:pt>
                <c:pt idx="211">
                  <c:v>341</c:v>
                </c:pt>
                <c:pt idx="212">
                  <c:v>341</c:v>
                </c:pt>
                <c:pt idx="213">
                  <c:v>341</c:v>
                </c:pt>
                <c:pt idx="214">
                  <c:v>341</c:v>
                </c:pt>
                <c:pt idx="215">
                  <c:v>341</c:v>
                </c:pt>
                <c:pt idx="216">
                  <c:v>341</c:v>
                </c:pt>
                <c:pt idx="217">
                  <c:v>341</c:v>
                </c:pt>
                <c:pt idx="218">
                  <c:v>341</c:v>
                </c:pt>
                <c:pt idx="219">
                  <c:v>341</c:v>
                </c:pt>
                <c:pt idx="220">
                  <c:v>341</c:v>
                </c:pt>
                <c:pt idx="221">
                  <c:v>341</c:v>
                </c:pt>
                <c:pt idx="222">
                  <c:v>300</c:v>
                </c:pt>
                <c:pt idx="223">
                  <c:v>300</c:v>
                </c:pt>
                <c:pt idx="224">
                  <c:v>300</c:v>
                </c:pt>
                <c:pt idx="225">
                  <c:v>300</c:v>
                </c:pt>
                <c:pt idx="226">
                  <c:v>300</c:v>
                </c:pt>
                <c:pt idx="227">
                  <c:v>300</c:v>
                </c:pt>
                <c:pt idx="228">
                  <c:v>300</c:v>
                </c:pt>
                <c:pt idx="229">
                  <c:v>300</c:v>
                </c:pt>
                <c:pt idx="230">
                  <c:v>300</c:v>
                </c:pt>
                <c:pt idx="231">
                  <c:v>300</c:v>
                </c:pt>
                <c:pt idx="232">
                  <c:v>300</c:v>
                </c:pt>
                <c:pt idx="233">
                  <c:v>300</c:v>
                </c:pt>
                <c:pt idx="234">
                  <c:v>284</c:v>
                </c:pt>
                <c:pt idx="235">
                  <c:v>284</c:v>
                </c:pt>
                <c:pt idx="236">
                  <c:v>284</c:v>
                </c:pt>
                <c:pt idx="237">
                  <c:v>284</c:v>
                </c:pt>
                <c:pt idx="238">
                  <c:v>284</c:v>
                </c:pt>
                <c:pt idx="239">
                  <c:v>284</c:v>
                </c:pt>
                <c:pt idx="240">
                  <c:v>284</c:v>
                </c:pt>
                <c:pt idx="241">
                  <c:v>284</c:v>
                </c:pt>
                <c:pt idx="242">
                  <c:v>284</c:v>
                </c:pt>
                <c:pt idx="243">
                  <c:v>284</c:v>
                </c:pt>
                <c:pt idx="244">
                  <c:v>284</c:v>
                </c:pt>
                <c:pt idx="245">
                  <c:v>284</c:v>
                </c:pt>
                <c:pt idx="246">
                  <c:v>294</c:v>
                </c:pt>
                <c:pt idx="247">
                  <c:v>294</c:v>
                </c:pt>
                <c:pt idx="248">
                  <c:v>294</c:v>
                </c:pt>
                <c:pt idx="249">
                  <c:v>294</c:v>
                </c:pt>
                <c:pt idx="250">
                  <c:v>294</c:v>
                </c:pt>
                <c:pt idx="251">
                  <c:v>294</c:v>
                </c:pt>
                <c:pt idx="252">
                  <c:v>294</c:v>
                </c:pt>
                <c:pt idx="253">
                  <c:v>294</c:v>
                </c:pt>
                <c:pt idx="254">
                  <c:v>294</c:v>
                </c:pt>
                <c:pt idx="255">
                  <c:v>294</c:v>
                </c:pt>
                <c:pt idx="256">
                  <c:v>294</c:v>
                </c:pt>
                <c:pt idx="257">
                  <c:v>294</c:v>
                </c:pt>
                <c:pt idx="258">
                  <c:v>324</c:v>
                </c:pt>
                <c:pt idx="259">
                  <c:v>324</c:v>
                </c:pt>
                <c:pt idx="260">
                  <c:v>324</c:v>
                </c:pt>
                <c:pt idx="261">
                  <c:v>324</c:v>
                </c:pt>
                <c:pt idx="262">
                  <c:v>324</c:v>
                </c:pt>
                <c:pt idx="263">
                  <c:v>324</c:v>
                </c:pt>
                <c:pt idx="264">
                  <c:v>324</c:v>
                </c:pt>
                <c:pt idx="265">
                  <c:v>324</c:v>
                </c:pt>
                <c:pt idx="266">
                  <c:v>324</c:v>
                </c:pt>
                <c:pt idx="267">
                  <c:v>324</c:v>
                </c:pt>
                <c:pt idx="268">
                  <c:v>324</c:v>
                </c:pt>
                <c:pt idx="269">
                  <c:v>324</c:v>
                </c:pt>
                <c:pt idx="270">
                  <c:v>328</c:v>
                </c:pt>
                <c:pt idx="271">
                  <c:v>328</c:v>
                </c:pt>
                <c:pt idx="272">
                  <c:v>328</c:v>
                </c:pt>
                <c:pt idx="273">
                  <c:v>328</c:v>
                </c:pt>
                <c:pt idx="274">
                  <c:v>328</c:v>
                </c:pt>
                <c:pt idx="275">
                  <c:v>328</c:v>
                </c:pt>
                <c:pt idx="276">
                  <c:v>328</c:v>
                </c:pt>
                <c:pt idx="277">
                  <c:v>328</c:v>
                </c:pt>
                <c:pt idx="278">
                  <c:v>328</c:v>
                </c:pt>
                <c:pt idx="279">
                  <c:v>328</c:v>
                </c:pt>
                <c:pt idx="280">
                  <c:v>328</c:v>
                </c:pt>
                <c:pt idx="281">
                  <c:v>328</c:v>
                </c:pt>
                <c:pt idx="282">
                  <c:v>318</c:v>
                </c:pt>
                <c:pt idx="283">
                  <c:v>318</c:v>
                </c:pt>
                <c:pt idx="284">
                  <c:v>318</c:v>
                </c:pt>
                <c:pt idx="285">
                  <c:v>318</c:v>
                </c:pt>
                <c:pt idx="286">
                  <c:v>318</c:v>
                </c:pt>
                <c:pt idx="287">
                  <c:v>318</c:v>
                </c:pt>
                <c:pt idx="288">
                  <c:v>318</c:v>
                </c:pt>
                <c:pt idx="289">
                  <c:v>318</c:v>
                </c:pt>
                <c:pt idx="290">
                  <c:v>318</c:v>
                </c:pt>
                <c:pt idx="291">
                  <c:v>318</c:v>
                </c:pt>
                <c:pt idx="292">
                  <c:v>318</c:v>
                </c:pt>
                <c:pt idx="293">
                  <c:v>318</c:v>
                </c:pt>
                <c:pt idx="294">
                  <c:v>285</c:v>
                </c:pt>
                <c:pt idx="295">
                  <c:v>285</c:v>
                </c:pt>
                <c:pt idx="296">
                  <c:v>285</c:v>
                </c:pt>
                <c:pt idx="297">
                  <c:v>285</c:v>
                </c:pt>
                <c:pt idx="298">
                  <c:v>285</c:v>
                </c:pt>
                <c:pt idx="299">
                  <c:v>285</c:v>
                </c:pt>
                <c:pt idx="300">
                  <c:v>285</c:v>
                </c:pt>
                <c:pt idx="301">
                  <c:v>285</c:v>
                </c:pt>
                <c:pt idx="302">
                  <c:v>285</c:v>
                </c:pt>
                <c:pt idx="303">
                  <c:v>285</c:v>
                </c:pt>
                <c:pt idx="304">
                  <c:v>285</c:v>
                </c:pt>
                <c:pt idx="305">
                  <c:v>285</c:v>
                </c:pt>
                <c:pt idx="306">
                  <c:v>251.5</c:v>
                </c:pt>
                <c:pt idx="307">
                  <c:v>251.5</c:v>
                </c:pt>
              </c:numCache>
            </c:numRef>
          </c:val>
          <c:smooth val="1"/>
          <c:extLst>
            <c:ext xmlns:c16="http://schemas.microsoft.com/office/drawing/2014/chart" uri="{C3380CC4-5D6E-409C-BE32-E72D297353CC}">
              <c16:uniqueId val="{00000001-80CD-4666-9288-7299DF7D4E22}"/>
            </c:ext>
          </c:extLst>
        </c:ser>
        <c:dLbls>
          <c:showLegendKey val="0"/>
          <c:showVal val="0"/>
          <c:showCatName val="0"/>
          <c:showSerName val="0"/>
          <c:showPercent val="0"/>
          <c:showBubbleSize val="0"/>
        </c:dLbls>
        <c:smooth val="0"/>
        <c:axId val="988037968"/>
        <c:axId val="695191752"/>
      </c:lineChart>
      <c:dateAx>
        <c:axId val="98803796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191752"/>
        <c:crosses val="autoZero"/>
        <c:auto val="1"/>
        <c:lblOffset val="100"/>
        <c:baseTimeUnit val="months"/>
        <c:majorUnit val="12"/>
        <c:majorTimeUnit val="months"/>
      </c:dateAx>
      <c:valAx>
        <c:axId val="695191752"/>
        <c:scaling>
          <c:orientation val="minMax"/>
          <c:max val="11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dirty="0" err="1"/>
                  <a:t>Mkgs</a:t>
                </a:r>
                <a:r>
                  <a:rPr lang="en-AU" dirty="0"/>
                  <a:t> greasy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U"/>
            </a:p>
          </c:txPr>
        </c:title>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8037968"/>
        <c:crosses val="autoZero"/>
        <c:crossBetween val="between"/>
        <c:majorUnit val="100"/>
        <c:minorUnit val="50"/>
      </c:val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accent1">
          <a:alpha val="94000"/>
        </a:schemeClr>
      </a:solidFill>
      <a:round/>
    </a:ln>
    <a:effectLst/>
  </c:spPr>
  <c:txPr>
    <a:bodyPr/>
    <a:lstStyle/>
    <a:p>
      <a:pPr>
        <a:defRPr/>
      </a:pPr>
      <a:endParaRPr lang="en-US"/>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aseline="0" dirty="0"/>
              <a:t>AWTA Key Test Data (KTD) by Micron</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lineChart>
        <c:grouping val="standard"/>
        <c:varyColors val="0"/>
        <c:ser>
          <c:idx val="0"/>
          <c:order val="0"/>
          <c:tx>
            <c:strRef>
              <c:f>Sheet2!$B$26</c:f>
              <c:strCache>
                <c:ptCount val="1"/>
                <c:pt idx="0">
                  <c:v>2000-01</c:v>
                </c:pt>
              </c:strCache>
            </c:strRef>
          </c:tx>
          <c:spPr>
            <a:ln w="28575" cap="rnd">
              <a:solidFill>
                <a:schemeClr val="tx2">
                  <a:lumMod val="10000"/>
                  <a:lumOff val="90000"/>
                </a:schemeClr>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Sheet2!$C$26:$O$26</c:f>
              <c:numCache>
                <c:formatCode>_-* #,##0_-;\-* #,##0_-;_-* "-"??_-;_-@_-</c:formatCode>
                <c:ptCount val="13"/>
                <c:pt idx="0">
                  <c:v>1442</c:v>
                </c:pt>
                <c:pt idx="1">
                  <c:v>8604</c:v>
                </c:pt>
                <c:pt idx="2">
                  <c:v>33285</c:v>
                </c:pt>
                <c:pt idx="3">
                  <c:v>71221</c:v>
                </c:pt>
                <c:pt idx="4">
                  <c:v>101068</c:v>
                </c:pt>
                <c:pt idx="5">
                  <c:v>119186</c:v>
                </c:pt>
                <c:pt idx="6">
                  <c:v>105428</c:v>
                </c:pt>
                <c:pt idx="7">
                  <c:v>73148</c:v>
                </c:pt>
                <c:pt idx="8">
                  <c:v>43457</c:v>
                </c:pt>
                <c:pt idx="9">
                  <c:v>32974</c:v>
                </c:pt>
                <c:pt idx="10">
                  <c:v>23219</c:v>
                </c:pt>
                <c:pt idx="11">
                  <c:v>18169</c:v>
                </c:pt>
                <c:pt idx="12">
                  <c:v>11984</c:v>
                </c:pt>
              </c:numCache>
            </c:numRef>
          </c:val>
          <c:smooth val="1"/>
          <c:extLst>
            <c:ext xmlns:c16="http://schemas.microsoft.com/office/drawing/2014/chart" uri="{C3380CC4-5D6E-409C-BE32-E72D297353CC}">
              <c16:uniqueId val="{00000000-232D-41F3-B487-DD695C05927B}"/>
            </c:ext>
          </c:extLst>
        </c:ser>
        <c:ser>
          <c:idx val="5"/>
          <c:order val="1"/>
          <c:tx>
            <c:strRef>
              <c:f>Sheet2!$B$31</c:f>
              <c:strCache>
                <c:ptCount val="1"/>
                <c:pt idx="0">
                  <c:v>2024-25</c:v>
                </c:pt>
              </c:strCache>
            </c:strRef>
          </c:tx>
          <c:spPr>
            <a:ln w="28575" cap="rnd">
              <a:solidFill>
                <a:schemeClr val="accent6"/>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Sheet2!$C$31:$O$31</c:f>
              <c:numCache>
                <c:formatCode>_-* #,##0_-;\-* #,##0_-;_-* "-"??_-;_-@_-</c:formatCode>
                <c:ptCount val="13"/>
                <c:pt idx="0">
                  <c:v>21118</c:v>
                </c:pt>
                <c:pt idx="1">
                  <c:v>37270</c:v>
                </c:pt>
                <c:pt idx="2">
                  <c:v>56701</c:v>
                </c:pt>
                <c:pt idx="3">
                  <c:v>56133</c:v>
                </c:pt>
                <c:pt idx="4">
                  <c:v>36808</c:v>
                </c:pt>
                <c:pt idx="5">
                  <c:v>16448</c:v>
                </c:pt>
                <c:pt idx="6">
                  <c:v>8069</c:v>
                </c:pt>
                <c:pt idx="7">
                  <c:v>6295</c:v>
                </c:pt>
                <c:pt idx="8">
                  <c:v>5475</c:v>
                </c:pt>
                <c:pt idx="9">
                  <c:v>15746</c:v>
                </c:pt>
                <c:pt idx="10">
                  <c:v>16901</c:v>
                </c:pt>
                <c:pt idx="11">
                  <c:v>7656</c:v>
                </c:pt>
                <c:pt idx="12">
                  <c:v>10810</c:v>
                </c:pt>
              </c:numCache>
            </c:numRef>
          </c:val>
          <c:smooth val="1"/>
          <c:extLst>
            <c:ext xmlns:c16="http://schemas.microsoft.com/office/drawing/2014/chart" uri="{C3380CC4-5D6E-409C-BE32-E72D297353CC}">
              <c16:uniqueId val="{00000005-232D-41F3-B487-DD695C05927B}"/>
            </c:ext>
          </c:extLst>
        </c:ser>
        <c:dLbls>
          <c:showLegendKey val="0"/>
          <c:showVal val="0"/>
          <c:showCatName val="0"/>
          <c:showSerName val="0"/>
          <c:showPercent val="0"/>
          <c:showBubbleSize val="0"/>
        </c:dLbls>
        <c:smooth val="0"/>
        <c:axId val="816022464"/>
        <c:axId val="816022824"/>
      </c:lineChart>
      <c:catAx>
        <c:axId val="816022464"/>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022824"/>
        <c:crosses val="autoZero"/>
        <c:auto val="1"/>
        <c:lblAlgn val="ctr"/>
        <c:lblOffset val="100"/>
        <c:noMultiLvlLbl val="0"/>
      </c:catAx>
      <c:valAx>
        <c:axId val="8160228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0224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2400" dirty="0"/>
              <a:t>Global Exports of Wool 2015 to 2024</a:t>
            </a:r>
          </a:p>
          <a:p>
            <a:pPr>
              <a:defRPr/>
            </a:pPr>
            <a:r>
              <a:rPr lang="en-AU" sz="1800" dirty="0"/>
              <a:t>HS: 5101.11 (kgs)</a:t>
            </a:r>
            <a:endParaRPr lang="en-AU" dirty="0"/>
          </a:p>
        </c:rich>
      </c:tx>
      <c:layout>
        <c:manualLayout>
          <c:xMode val="edge"/>
          <c:yMode val="edge"/>
          <c:x val="0.14408851204046755"/>
          <c:y val="9.9060257124801068E-3"/>
        </c:manualLayout>
      </c:layout>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manualLayout>
          <c:layoutTarget val="inner"/>
          <c:xMode val="edge"/>
          <c:yMode val="edge"/>
          <c:x val="0.14777126942639573"/>
          <c:y val="0.15586965768608796"/>
          <c:w val="0.82425563320441275"/>
          <c:h val="0.6201130915497407"/>
        </c:manualLayout>
      </c:layout>
      <c:lineChart>
        <c:grouping val="standard"/>
        <c:varyColors val="0"/>
        <c:ser>
          <c:idx val="0"/>
          <c:order val="0"/>
          <c:tx>
            <c:strRef>
              <c:f>Sheet5!$B$1</c:f>
              <c:strCache>
                <c:ptCount val="1"/>
                <c:pt idx="0">
                  <c:v>Australia</c:v>
                </c:pt>
              </c:strCache>
            </c:strRef>
          </c:tx>
          <c:spPr>
            <a:ln w="50800" cap="rnd">
              <a:solidFill>
                <a:schemeClr val="accent1"/>
              </a:solidFill>
              <a:round/>
            </a:ln>
            <a:effectLst/>
          </c:spPr>
          <c:marker>
            <c:symbol val="none"/>
          </c:marker>
          <c:cat>
            <c:numRef>
              <c:f>Sheet5!$A$2:$A$11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Sheet5!$B$2:$B$11</c:f>
              <c:numCache>
                <c:formatCode>_-* #,##0_-;\-* #,##0_-;_-* "-"??_-;_-@_-</c:formatCode>
                <c:ptCount val="10"/>
                <c:pt idx="0">
                  <c:v>318835173</c:v>
                </c:pt>
                <c:pt idx="1">
                  <c:v>310631802</c:v>
                </c:pt>
                <c:pt idx="2">
                  <c:v>327323794</c:v>
                </c:pt>
                <c:pt idx="3">
                  <c:v>285660073</c:v>
                </c:pt>
                <c:pt idx="4">
                  <c:v>252791802</c:v>
                </c:pt>
                <c:pt idx="5">
                  <c:v>239036788</c:v>
                </c:pt>
                <c:pt idx="6">
                  <c:v>309629724.69999999</c:v>
                </c:pt>
                <c:pt idx="7">
                  <c:v>305702850</c:v>
                </c:pt>
                <c:pt idx="8">
                  <c:v>317185963.30000001</c:v>
                </c:pt>
                <c:pt idx="9">
                  <c:v>299022709.19999999</c:v>
                </c:pt>
              </c:numCache>
            </c:numRef>
          </c:val>
          <c:smooth val="0"/>
          <c:extLst>
            <c:ext xmlns:c16="http://schemas.microsoft.com/office/drawing/2014/chart" uri="{C3380CC4-5D6E-409C-BE32-E72D297353CC}">
              <c16:uniqueId val="{00000000-57BB-4C8A-952C-2B46F4544E42}"/>
            </c:ext>
          </c:extLst>
        </c:ser>
        <c:ser>
          <c:idx val="1"/>
          <c:order val="1"/>
          <c:tx>
            <c:strRef>
              <c:f>Sheet5!$C$1</c:f>
              <c:strCache>
                <c:ptCount val="1"/>
                <c:pt idx="0">
                  <c:v>South Africa</c:v>
                </c:pt>
              </c:strCache>
            </c:strRef>
          </c:tx>
          <c:spPr>
            <a:ln w="28575" cap="rnd">
              <a:solidFill>
                <a:schemeClr val="accent2"/>
              </a:solidFill>
              <a:round/>
            </a:ln>
            <a:effectLst/>
          </c:spPr>
          <c:marker>
            <c:symbol val="none"/>
          </c:marker>
          <c:cat>
            <c:numRef>
              <c:f>Sheet5!$A$2:$A$11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Sheet5!$C$2:$C$11</c:f>
              <c:numCache>
                <c:formatCode>_-* #,##0_-;\-* #,##0_-;_-* "-"??_-;_-@_-</c:formatCode>
                <c:ptCount val="10"/>
                <c:pt idx="0">
                  <c:v>45172902.479999997</c:v>
                </c:pt>
                <c:pt idx="1">
                  <c:v>46867147.43</c:v>
                </c:pt>
                <c:pt idx="2">
                  <c:v>48738462.530000001</c:v>
                </c:pt>
                <c:pt idx="3">
                  <c:v>44904880.380000003</c:v>
                </c:pt>
                <c:pt idx="4">
                  <c:v>39693426.5</c:v>
                </c:pt>
                <c:pt idx="5">
                  <c:v>49205149.399999999</c:v>
                </c:pt>
                <c:pt idx="6">
                  <c:v>51754419.600000001</c:v>
                </c:pt>
                <c:pt idx="7">
                  <c:v>41776767.710000001</c:v>
                </c:pt>
                <c:pt idx="8">
                  <c:v>50553420.009999998</c:v>
                </c:pt>
                <c:pt idx="9">
                  <c:v>48084000</c:v>
                </c:pt>
              </c:numCache>
            </c:numRef>
          </c:val>
          <c:smooth val="0"/>
          <c:extLst>
            <c:ext xmlns:c16="http://schemas.microsoft.com/office/drawing/2014/chart" uri="{C3380CC4-5D6E-409C-BE32-E72D297353CC}">
              <c16:uniqueId val="{00000001-57BB-4C8A-952C-2B46F4544E42}"/>
            </c:ext>
          </c:extLst>
        </c:ser>
        <c:ser>
          <c:idx val="2"/>
          <c:order val="2"/>
          <c:tx>
            <c:strRef>
              <c:f>Sheet5!$D$1</c:f>
              <c:strCache>
                <c:ptCount val="1"/>
                <c:pt idx="0">
                  <c:v>New Zealand</c:v>
                </c:pt>
              </c:strCache>
            </c:strRef>
          </c:tx>
          <c:spPr>
            <a:ln w="28575" cap="rnd">
              <a:solidFill>
                <a:schemeClr val="accent3"/>
              </a:solidFill>
              <a:round/>
            </a:ln>
            <a:effectLst/>
          </c:spPr>
          <c:marker>
            <c:symbol val="none"/>
          </c:marker>
          <c:cat>
            <c:numRef>
              <c:f>Sheet5!$A$2:$A$11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Sheet5!$D$2:$D$11</c:f>
              <c:numCache>
                <c:formatCode>_-* #,##0_-;\-* #,##0_-;_-* "-"??_-;_-@_-</c:formatCode>
                <c:ptCount val="10"/>
                <c:pt idx="0">
                  <c:v>43228290</c:v>
                </c:pt>
                <c:pt idx="1">
                  <c:v>35484465</c:v>
                </c:pt>
                <c:pt idx="2">
                  <c:v>36026865</c:v>
                </c:pt>
                <c:pt idx="3">
                  <c:v>41734557</c:v>
                </c:pt>
                <c:pt idx="4">
                  <c:v>36625376</c:v>
                </c:pt>
                <c:pt idx="5">
                  <c:v>29229664</c:v>
                </c:pt>
                <c:pt idx="6">
                  <c:v>29912108</c:v>
                </c:pt>
                <c:pt idx="7">
                  <c:v>23497511</c:v>
                </c:pt>
                <c:pt idx="8">
                  <c:v>30611542</c:v>
                </c:pt>
                <c:pt idx="9">
                  <c:v>34740508</c:v>
                </c:pt>
              </c:numCache>
            </c:numRef>
          </c:val>
          <c:smooth val="0"/>
          <c:extLst>
            <c:ext xmlns:c16="http://schemas.microsoft.com/office/drawing/2014/chart" uri="{C3380CC4-5D6E-409C-BE32-E72D297353CC}">
              <c16:uniqueId val="{00000002-57BB-4C8A-952C-2B46F4544E42}"/>
            </c:ext>
          </c:extLst>
        </c:ser>
        <c:ser>
          <c:idx val="3"/>
          <c:order val="3"/>
          <c:tx>
            <c:strRef>
              <c:f>Sheet5!$E$1</c:f>
              <c:strCache>
                <c:ptCount val="1"/>
                <c:pt idx="0">
                  <c:v>Uruguay</c:v>
                </c:pt>
              </c:strCache>
            </c:strRef>
          </c:tx>
          <c:spPr>
            <a:ln w="28575" cap="rnd">
              <a:solidFill>
                <a:schemeClr val="accent4"/>
              </a:solidFill>
              <a:round/>
            </a:ln>
            <a:effectLst/>
          </c:spPr>
          <c:marker>
            <c:symbol val="none"/>
          </c:marker>
          <c:cat>
            <c:numRef>
              <c:f>Sheet5!$A$2:$A$11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Sheet5!$E$2:$E$11</c:f>
              <c:numCache>
                <c:formatCode>_-* #,##0_-;\-* #,##0_-;_-* "-"??_-;_-@_-</c:formatCode>
                <c:ptCount val="10"/>
                <c:pt idx="0">
                  <c:v>10315019</c:v>
                </c:pt>
                <c:pt idx="1">
                  <c:v>7248868</c:v>
                </c:pt>
                <c:pt idx="2">
                  <c:v>6345364</c:v>
                </c:pt>
                <c:pt idx="3">
                  <c:v>7202259</c:v>
                </c:pt>
                <c:pt idx="4">
                  <c:v>5373357</c:v>
                </c:pt>
                <c:pt idx="5">
                  <c:v>3000713</c:v>
                </c:pt>
                <c:pt idx="6">
                  <c:v>6629929</c:v>
                </c:pt>
                <c:pt idx="7">
                  <c:v>5874906</c:v>
                </c:pt>
                <c:pt idx="8">
                  <c:v>8923901</c:v>
                </c:pt>
                <c:pt idx="9">
                  <c:v>15419000</c:v>
                </c:pt>
              </c:numCache>
            </c:numRef>
          </c:val>
          <c:smooth val="0"/>
          <c:extLst>
            <c:ext xmlns:c16="http://schemas.microsoft.com/office/drawing/2014/chart" uri="{C3380CC4-5D6E-409C-BE32-E72D297353CC}">
              <c16:uniqueId val="{00000003-57BB-4C8A-952C-2B46F4544E42}"/>
            </c:ext>
          </c:extLst>
        </c:ser>
        <c:ser>
          <c:idx val="4"/>
          <c:order val="4"/>
          <c:tx>
            <c:strRef>
              <c:f>Sheet5!$F$1</c:f>
              <c:strCache>
                <c:ptCount val="1"/>
                <c:pt idx="0">
                  <c:v>Argentina</c:v>
                </c:pt>
              </c:strCache>
            </c:strRef>
          </c:tx>
          <c:spPr>
            <a:ln w="28575" cap="rnd">
              <a:solidFill>
                <a:schemeClr val="accent5"/>
              </a:solidFill>
              <a:round/>
            </a:ln>
            <a:effectLst/>
          </c:spPr>
          <c:marker>
            <c:symbol val="none"/>
          </c:marker>
          <c:cat>
            <c:numRef>
              <c:f>Sheet5!$A$2:$A$11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Sheet5!$F$2:$F$11</c:f>
              <c:numCache>
                <c:formatCode>_-* #,##0_-;\-* #,##0_-;_-* "-"??_-;_-@_-</c:formatCode>
                <c:ptCount val="10"/>
                <c:pt idx="0">
                  <c:v>13318742.5</c:v>
                </c:pt>
                <c:pt idx="1">
                  <c:v>19571989.5</c:v>
                </c:pt>
                <c:pt idx="2">
                  <c:v>11035865</c:v>
                </c:pt>
                <c:pt idx="3">
                  <c:v>10482896</c:v>
                </c:pt>
                <c:pt idx="4">
                  <c:v>11957068</c:v>
                </c:pt>
                <c:pt idx="5">
                  <c:v>6095865</c:v>
                </c:pt>
                <c:pt idx="6">
                  <c:v>6566481</c:v>
                </c:pt>
                <c:pt idx="7">
                  <c:v>5593977</c:v>
                </c:pt>
                <c:pt idx="8">
                  <c:v>4819596</c:v>
                </c:pt>
                <c:pt idx="9">
                  <c:v>7954904</c:v>
                </c:pt>
              </c:numCache>
            </c:numRef>
          </c:val>
          <c:smooth val="0"/>
          <c:extLst>
            <c:ext xmlns:c16="http://schemas.microsoft.com/office/drawing/2014/chart" uri="{C3380CC4-5D6E-409C-BE32-E72D297353CC}">
              <c16:uniqueId val="{00000004-57BB-4C8A-952C-2B46F4544E42}"/>
            </c:ext>
          </c:extLst>
        </c:ser>
        <c:ser>
          <c:idx val="5"/>
          <c:order val="5"/>
          <c:tx>
            <c:strRef>
              <c:f>Sheet5!$G$1</c:f>
              <c:strCache>
                <c:ptCount val="1"/>
                <c:pt idx="0">
                  <c:v>UK</c:v>
                </c:pt>
              </c:strCache>
            </c:strRef>
          </c:tx>
          <c:spPr>
            <a:ln w="28575" cap="rnd">
              <a:solidFill>
                <a:schemeClr val="accent6"/>
              </a:solidFill>
              <a:round/>
            </a:ln>
            <a:effectLst/>
          </c:spPr>
          <c:marker>
            <c:symbol val="none"/>
          </c:marker>
          <c:cat>
            <c:numRef>
              <c:f>Sheet5!$A$2:$A$11</c:f>
              <c:numCache>
                <c:formatCode>General</c:formatCode>
                <c:ptCount val="10"/>
                <c:pt idx="0">
                  <c:v>2015</c:v>
                </c:pt>
                <c:pt idx="1">
                  <c:v>2016</c:v>
                </c:pt>
                <c:pt idx="2">
                  <c:v>2017</c:v>
                </c:pt>
                <c:pt idx="3">
                  <c:v>2018</c:v>
                </c:pt>
                <c:pt idx="4">
                  <c:v>2019</c:v>
                </c:pt>
                <c:pt idx="5">
                  <c:v>2020</c:v>
                </c:pt>
                <c:pt idx="6">
                  <c:v>2021</c:v>
                </c:pt>
                <c:pt idx="7">
                  <c:v>2022</c:v>
                </c:pt>
                <c:pt idx="8">
                  <c:v>2023</c:v>
                </c:pt>
                <c:pt idx="9">
                  <c:v>2024</c:v>
                </c:pt>
              </c:numCache>
            </c:numRef>
          </c:cat>
          <c:val>
            <c:numRef>
              <c:f>Sheet5!$G$2:$G$11</c:f>
              <c:numCache>
                <c:formatCode>_-* #,##0_-;\-* #,##0_-;_-* "-"??_-;_-@_-</c:formatCode>
                <c:ptCount val="10"/>
                <c:pt idx="0">
                  <c:v>12897420</c:v>
                </c:pt>
                <c:pt idx="1">
                  <c:v>12764607</c:v>
                </c:pt>
                <c:pt idx="2">
                  <c:v>11778139.021</c:v>
                </c:pt>
                <c:pt idx="3">
                  <c:v>7044205</c:v>
                </c:pt>
                <c:pt idx="4">
                  <c:v>8926224</c:v>
                </c:pt>
                <c:pt idx="5">
                  <c:v>6310657</c:v>
                </c:pt>
                <c:pt idx="6">
                  <c:v>5250493</c:v>
                </c:pt>
                <c:pt idx="7">
                  <c:v>6573700</c:v>
                </c:pt>
                <c:pt idx="8">
                  <c:v>7021735.8080000002</c:v>
                </c:pt>
                <c:pt idx="9">
                  <c:v>5061292</c:v>
                </c:pt>
              </c:numCache>
            </c:numRef>
          </c:val>
          <c:smooth val="0"/>
          <c:extLst>
            <c:ext xmlns:c16="http://schemas.microsoft.com/office/drawing/2014/chart" uri="{C3380CC4-5D6E-409C-BE32-E72D297353CC}">
              <c16:uniqueId val="{00000005-57BB-4C8A-952C-2B46F4544E42}"/>
            </c:ext>
          </c:extLst>
        </c:ser>
        <c:dLbls>
          <c:showLegendKey val="0"/>
          <c:showVal val="0"/>
          <c:showCatName val="0"/>
          <c:showSerName val="0"/>
          <c:showPercent val="0"/>
          <c:showBubbleSize val="0"/>
        </c:dLbls>
        <c:smooth val="0"/>
        <c:axId val="1044676256"/>
        <c:axId val="1044676616"/>
      </c:lineChart>
      <c:catAx>
        <c:axId val="104467625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1044676616"/>
        <c:crosses val="autoZero"/>
        <c:auto val="1"/>
        <c:lblAlgn val="ctr"/>
        <c:lblOffset val="100"/>
        <c:noMultiLvlLbl val="0"/>
      </c:catAx>
      <c:valAx>
        <c:axId val="10446766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1044676256"/>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2400"/>
              <a:t>Top Wool Apparel Imports by Product Type</a:t>
            </a:r>
          </a:p>
          <a:p>
            <a:pPr>
              <a:defRPr/>
            </a:pPr>
            <a:r>
              <a:rPr lang="en-AU"/>
              <a:t>Value in USD</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tx>
            <c:strRef>
              <c:f>Sheet2!$K$4</c:f>
              <c:strCache>
                <c:ptCount val="1"/>
                <c:pt idx="0">
                  <c:v>2015</c:v>
                </c:pt>
              </c:strCache>
            </c:strRef>
          </c:tx>
          <c:spPr>
            <a:solidFill>
              <a:schemeClr val="accent1"/>
            </a:solidFill>
            <a:ln>
              <a:noFill/>
            </a:ln>
            <a:effectLst/>
          </c:spPr>
          <c:invertIfNegative val="0"/>
          <c:cat>
            <c:strRef>
              <c:f>Sheet2!$J$5:$J$10</c:f>
              <c:strCache>
                <c:ptCount val="6"/>
                <c:pt idx="0">
                  <c:v>Wool Knits</c:v>
                </c:pt>
                <c:pt idx="1">
                  <c:v>Mens Wool Suits</c:v>
                </c:pt>
                <c:pt idx="2">
                  <c:v>Womens Wool Coats</c:v>
                </c:pt>
                <c:pt idx="3">
                  <c:v>Mens Wool Jackets</c:v>
                </c:pt>
                <c:pt idx="4">
                  <c:v>Mens Trousers</c:v>
                </c:pt>
                <c:pt idx="5">
                  <c:v>Mens Wool Coats</c:v>
                </c:pt>
              </c:strCache>
            </c:strRef>
          </c:cat>
          <c:val>
            <c:numRef>
              <c:f>Sheet2!$K$5:$K$10</c:f>
              <c:numCache>
                <c:formatCode>_-"$"* #,##0_-;\-"$"* #,##0_-;_-"$"* "-"??_-;_-@_-</c:formatCode>
                <c:ptCount val="6"/>
                <c:pt idx="0">
                  <c:v>3900848713.8959994</c:v>
                </c:pt>
                <c:pt idx="1">
                  <c:v>2133953108.9190001</c:v>
                </c:pt>
                <c:pt idx="2">
                  <c:v>1849128212.7870002</c:v>
                </c:pt>
                <c:pt idx="3">
                  <c:v>1848203310.2770004</c:v>
                </c:pt>
                <c:pt idx="4">
                  <c:v>1009125773.3670001</c:v>
                </c:pt>
                <c:pt idx="5">
                  <c:v>746381708.33300006</c:v>
                </c:pt>
              </c:numCache>
            </c:numRef>
          </c:val>
          <c:extLst>
            <c:ext xmlns:c16="http://schemas.microsoft.com/office/drawing/2014/chart" uri="{C3380CC4-5D6E-409C-BE32-E72D297353CC}">
              <c16:uniqueId val="{00000000-72E7-439F-BD5E-3EEFF1775F52}"/>
            </c:ext>
          </c:extLst>
        </c:ser>
        <c:ser>
          <c:idx val="1"/>
          <c:order val="1"/>
          <c:tx>
            <c:strRef>
              <c:f>Sheet2!$L$4</c:f>
              <c:strCache>
                <c:ptCount val="1"/>
                <c:pt idx="0">
                  <c:v>2024</c:v>
                </c:pt>
              </c:strCache>
            </c:strRef>
          </c:tx>
          <c:spPr>
            <a:solidFill>
              <a:schemeClr val="accent2"/>
            </a:solidFill>
            <a:ln>
              <a:noFill/>
            </a:ln>
            <a:effectLst/>
          </c:spPr>
          <c:invertIfNegative val="0"/>
          <c:cat>
            <c:strRef>
              <c:f>Sheet2!$J$5:$J$10</c:f>
              <c:strCache>
                <c:ptCount val="6"/>
                <c:pt idx="0">
                  <c:v>Wool Knits</c:v>
                </c:pt>
                <c:pt idx="1">
                  <c:v>Mens Wool Suits</c:v>
                </c:pt>
                <c:pt idx="2">
                  <c:v>Womens Wool Coats</c:v>
                </c:pt>
                <c:pt idx="3">
                  <c:v>Mens Wool Jackets</c:v>
                </c:pt>
                <c:pt idx="4">
                  <c:v>Mens Trousers</c:v>
                </c:pt>
                <c:pt idx="5">
                  <c:v>Mens Wool Coats</c:v>
                </c:pt>
              </c:strCache>
            </c:strRef>
          </c:cat>
          <c:val>
            <c:numRef>
              <c:f>Sheet2!$L$5:$L$10</c:f>
              <c:numCache>
                <c:formatCode>_-"$"* #,##0_-;\-"$"* #,##0_-;_-"$"* "-"??_-;_-@_-</c:formatCode>
                <c:ptCount val="6"/>
                <c:pt idx="0">
                  <c:v>4560224476.5110006</c:v>
                </c:pt>
                <c:pt idx="1">
                  <c:v>1032735121.0489999</c:v>
                </c:pt>
                <c:pt idx="2">
                  <c:v>2302016609.9260006</c:v>
                </c:pt>
                <c:pt idx="3">
                  <c:v>1411773593.0220003</c:v>
                </c:pt>
                <c:pt idx="4">
                  <c:v>793268794.48299992</c:v>
                </c:pt>
                <c:pt idx="5">
                  <c:v>995313751.49299967</c:v>
                </c:pt>
              </c:numCache>
            </c:numRef>
          </c:val>
          <c:extLst>
            <c:ext xmlns:c16="http://schemas.microsoft.com/office/drawing/2014/chart" uri="{C3380CC4-5D6E-409C-BE32-E72D297353CC}">
              <c16:uniqueId val="{00000001-72E7-439F-BD5E-3EEFF1775F52}"/>
            </c:ext>
          </c:extLst>
        </c:ser>
        <c:dLbls>
          <c:showLegendKey val="0"/>
          <c:showVal val="0"/>
          <c:showCatName val="0"/>
          <c:showSerName val="0"/>
          <c:showPercent val="0"/>
          <c:showBubbleSize val="0"/>
        </c:dLbls>
        <c:gapWidth val="219"/>
        <c:overlap val="-27"/>
        <c:axId val="792478008"/>
        <c:axId val="792476208"/>
      </c:barChart>
      <c:catAx>
        <c:axId val="792478008"/>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mn-lt"/>
                <a:ea typeface="+mn-ea"/>
                <a:cs typeface="+mn-cs"/>
              </a:defRPr>
            </a:pPr>
            <a:endParaRPr lang="en-US"/>
          </a:p>
        </c:txPr>
        <c:crossAx val="792476208"/>
        <c:crosses val="autoZero"/>
        <c:auto val="1"/>
        <c:lblAlgn val="ctr"/>
        <c:lblOffset val="100"/>
        <c:noMultiLvlLbl val="0"/>
      </c:catAx>
      <c:valAx>
        <c:axId val="792476208"/>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quot;$&quot;* #,##0_-;\-&quot;$&quot;* #,##0_-;_-&quot;$&quot;*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792478008"/>
        <c:crosses val="autoZero"/>
        <c:crossBetween val="between"/>
      </c:valAx>
      <c:spPr>
        <a:noFill/>
        <a:ln>
          <a:noFill/>
        </a:ln>
        <a:effectLst/>
      </c:spPr>
    </c:plotArea>
    <c:legend>
      <c:legendPos val="b"/>
      <c:layout>
        <c:manualLayout>
          <c:xMode val="edge"/>
          <c:yMode val="edge"/>
          <c:x val="0.23276704071371931"/>
          <c:y val="0.92665811750863036"/>
          <c:w val="0.52695951293945997"/>
          <c:h val="3.414677981689089E-2"/>
        </c:manualLayout>
      </c:layout>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r>
              <a:rPr lang="en-AU" sz="3200" dirty="0"/>
              <a:t>2024 Top 10 Importers of Wool Apparel</a:t>
            </a:r>
          </a:p>
          <a:p>
            <a:pPr>
              <a:defRPr sz="3200"/>
            </a:pPr>
            <a:r>
              <a:rPr lang="en-AU" sz="2400" dirty="0"/>
              <a:t>by Value (USD)</a:t>
            </a:r>
          </a:p>
        </c:rich>
      </c:tx>
      <c:layout>
        <c:manualLayout>
          <c:xMode val="edge"/>
          <c:yMode val="edge"/>
          <c:x val="0.17426569928364419"/>
          <c:y val="1.0312859262561539E-2"/>
        </c:manualLayout>
      </c:layout>
      <c:overlay val="0"/>
      <c:spPr>
        <a:noFill/>
        <a:ln>
          <a:noFill/>
        </a:ln>
        <a:effectLst/>
      </c:spPr>
      <c:txPr>
        <a:bodyPr rot="0" spcFirstLastPara="1" vertOverflow="ellipsis" vert="horz" wrap="square" anchor="ctr" anchorCtr="1"/>
        <a:lstStyle/>
        <a:p>
          <a:pPr>
            <a:defRPr sz="32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barChart>
        <c:barDir val="col"/>
        <c:grouping val="clustered"/>
        <c:varyColors val="0"/>
        <c:ser>
          <c:idx val="0"/>
          <c:order val="0"/>
          <c:spPr>
            <a:solidFill>
              <a:schemeClr val="accent1"/>
            </a:solidFill>
            <a:ln>
              <a:noFill/>
            </a:ln>
            <a:effectLst/>
          </c:spPr>
          <c:invertIfNegative val="0"/>
          <c:cat>
            <c:strRef>
              <c:f>Sheet1!$A$1:$A$10</c:f>
              <c:strCache>
                <c:ptCount val="10"/>
                <c:pt idx="0">
                  <c:v>USA</c:v>
                </c:pt>
                <c:pt idx="1">
                  <c:v>China</c:v>
                </c:pt>
                <c:pt idx="2">
                  <c:v>France</c:v>
                </c:pt>
                <c:pt idx="3">
                  <c:v>Italy</c:v>
                </c:pt>
                <c:pt idx="4">
                  <c:v>Germany</c:v>
                </c:pt>
                <c:pt idx="5">
                  <c:v>Japan</c:v>
                </c:pt>
                <c:pt idx="6">
                  <c:v>Sth Korea</c:v>
                </c:pt>
                <c:pt idx="7">
                  <c:v>UK</c:v>
                </c:pt>
                <c:pt idx="8">
                  <c:v>Netherlands</c:v>
                </c:pt>
                <c:pt idx="9">
                  <c:v>Spain</c:v>
                </c:pt>
              </c:strCache>
            </c:strRef>
          </c:cat>
          <c:val>
            <c:numRef>
              <c:f>Sheet1!$B$1:$B$10</c:f>
              <c:numCache>
                <c:formatCode>"$"#,##0_);[Red]\("$"#,##0\)</c:formatCode>
                <c:ptCount val="10"/>
                <c:pt idx="0">
                  <c:v>1874314615</c:v>
                </c:pt>
                <c:pt idx="1">
                  <c:v>1491893155</c:v>
                </c:pt>
                <c:pt idx="2">
                  <c:v>1242590342</c:v>
                </c:pt>
                <c:pt idx="3">
                  <c:v>1065807874</c:v>
                </c:pt>
                <c:pt idx="4">
                  <c:v>1048886403</c:v>
                </c:pt>
                <c:pt idx="5">
                  <c:v>911668170</c:v>
                </c:pt>
                <c:pt idx="6">
                  <c:v>665699397</c:v>
                </c:pt>
                <c:pt idx="7">
                  <c:v>628685534</c:v>
                </c:pt>
                <c:pt idx="8">
                  <c:v>559537518</c:v>
                </c:pt>
                <c:pt idx="9">
                  <c:v>546360290</c:v>
                </c:pt>
              </c:numCache>
            </c:numRef>
          </c:val>
          <c:extLst>
            <c:ext xmlns:c16="http://schemas.microsoft.com/office/drawing/2014/chart" uri="{C3380CC4-5D6E-409C-BE32-E72D297353CC}">
              <c16:uniqueId val="{00000000-62E1-42B6-BA39-5BACA682494F}"/>
            </c:ext>
          </c:extLst>
        </c:ser>
        <c:dLbls>
          <c:showLegendKey val="0"/>
          <c:showVal val="0"/>
          <c:showCatName val="0"/>
          <c:showSerName val="0"/>
          <c:showPercent val="0"/>
          <c:showBubbleSize val="0"/>
        </c:dLbls>
        <c:gapWidth val="80"/>
        <c:overlap val="-27"/>
        <c:axId val="775937952"/>
        <c:axId val="775938312"/>
      </c:barChart>
      <c:catAx>
        <c:axId val="775937952"/>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600" b="0" i="0" u="none" strike="noStrike" kern="1200" baseline="0">
                <a:solidFill>
                  <a:schemeClr val="tx1">
                    <a:lumMod val="65000"/>
                    <a:lumOff val="35000"/>
                  </a:schemeClr>
                </a:solidFill>
                <a:latin typeface="+mn-lt"/>
                <a:ea typeface="+mn-ea"/>
                <a:cs typeface="+mn-cs"/>
              </a:defRPr>
            </a:pPr>
            <a:endParaRPr lang="en-US"/>
          </a:p>
        </c:txPr>
        <c:crossAx val="775938312"/>
        <c:crosses val="autoZero"/>
        <c:auto val="1"/>
        <c:lblAlgn val="ctr"/>
        <c:lblOffset val="100"/>
        <c:noMultiLvlLbl val="0"/>
      </c:catAx>
      <c:valAx>
        <c:axId val="775938312"/>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quot;$&quot;#,##0_);[Red]\(&quot;$&quot;#,##0\)" sourceLinked="1"/>
        <c:majorTickMark val="none"/>
        <c:minorTickMark val="none"/>
        <c:tickLblPos val="nextTo"/>
        <c:spPr>
          <a:noFill/>
          <a:ln>
            <a:noFill/>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mn-lt"/>
                <a:ea typeface="+mn-ea"/>
                <a:cs typeface="+mn-cs"/>
              </a:defRPr>
            </a:pPr>
            <a:endParaRPr lang="en-US"/>
          </a:p>
        </c:txPr>
        <c:crossAx val="77593795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68101767560757E-2"/>
          <c:y val="7.8692806532035586E-2"/>
          <c:w val="0.92532684380453889"/>
          <c:h val="0.66577371489710413"/>
        </c:manualLayout>
      </c:layout>
      <c:stockChart>
        <c:ser>
          <c:idx val="0"/>
          <c:order val="0"/>
          <c:tx>
            <c:strRef>
              <c:f>Sheet1!$B$3</c:f>
              <c:strCache>
                <c:ptCount val="1"/>
                <c:pt idx="0">
                  <c:v>High</c:v>
                </c:pt>
              </c:strCache>
            </c:strRef>
          </c:tx>
          <c:spPr>
            <a:ln w="38100" cap="rnd">
              <a:noFill/>
              <a:round/>
            </a:ln>
            <a:effectLst/>
          </c:spPr>
          <c:marker>
            <c:symbol val="none"/>
          </c:marker>
          <c:cat>
            <c:strRef>
              <c:f>(Sheet1!$A$4:$A$10,Sheet1!$A$12:$A$13)</c:f>
              <c:strCache>
                <c:ptCount val="9"/>
                <c:pt idx="0">
                  <c:v>Comfort</c:v>
                </c:pt>
                <c:pt idx="1">
                  <c:v>Quality</c:v>
                </c:pt>
                <c:pt idx="2">
                  <c:v>Appearance / style</c:v>
                </c:pt>
                <c:pt idx="3">
                  <c:v>Durability</c:v>
                </c:pt>
                <c:pt idx="4">
                  <c:v>Material</c:v>
                </c:pt>
                <c:pt idx="5">
                  <c:v>Low price</c:v>
                </c:pt>
                <c:pt idx="6">
                  <c:v>Brand</c:v>
                </c:pt>
                <c:pt idx="7">
                  <c:v>Country of production</c:v>
                </c:pt>
                <c:pt idx="8">
                  <c:v>Animal welfare</c:v>
                </c:pt>
              </c:strCache>
              <c:extLst/>
            </c:strRef>
          </c:cat>
          <c:val>
            <c:numRef>
              <c:f>(Sheet1!$B$4:$B$10,Sheet1!$B$12:$B$13)</c:f>
              <c:numCache>
                <c:formatCode>0%</c:formatCode>
                <c:ptCount val="9"/>
                <c:pt idx="0">
                  <c:v>0.67</c:v>
                </c:pt>
                <c:pt idx="1">
                  <c:v>0.69</c:v>
                </c:pt>
                <c:pt idx="2">
                  <c:v>0.55000000000000004</c:v>
                </c:pt>
                <c:pt idx="3">
                  <c:v>0.52</c:v>
                </c:pt>
                <c:pt idx="4">
                  <c:v>0.5</c:v>
                </c:pt>
                <c:pt idx="5">
                  <c:v>0.5</c:v>
                </c:pt>
                <c:pt idx="6">
                  <c:v>0.47</c:v>
                </c:pt>
                <c:pt idx="7">
                  <c:v>0.18</c:v>
                </c:pt>
                <c:pt idx="8">
                  <c:v>0.2</c:v>
                </c:pt>
              </c:numCache>
              <c:extLst/>
            </c:numRef>
          </c:val>
          <c:smooth val="0"/>
          <c:extLst>
            <c:ext xmlns:c16="http://schemas.microsoft.com/office/drawing/2014/chart" uri="{C3380CC4-5D6E-409C-BE32-E72D297353CC}">
              <c16:uniqueId val="{00000000-7504-4FD2-8969-57EB215B5E2B}"/>
            </c:ext>
          </c:extLst>
        </c:ser>
        <c:ser>
          <c:idx val="1"/>
          <c:order val="1"/>
          <c:tx>
            <c:strRef>
              <c:f>Sheet1!$C$3</c:f>
              <c:strCache>
                <c:ptCount val="1"/>
                <c:pt idx="0">
                  <c:v>Low</c:v>
                </c:pt>
              </c:strCache>
            </c:strRef>
          </c:tx>
          <c:spPr>
            <a:ln w="38100" cap="rnd">
              <a:noFill/>
              <a:round/>
            </a:ln>
            <a:effectLst/>
          </c:spPr>
          <c:marker>
            <c:symbol val="none"/>
          </c:marker>
          <c:cat>
            <c:strRef>
              <c:f>(Sheet1!$A$4:$A$10,Sheet1!$A$12:$A$13)</c:f>
              <c:strCache>
                <c:ptCount val="9"/>
                <c:pt idx="0">
                  <c:v>Comfort</c:v>
                </c:pt>
                <c:pt idx="1">
                  <c:v>Quality</c:v>
                </c:pt>
                <c:pt idx="2">
                  <c:v>Appearance / style</c:v>
                </c:pt>
                <c:pt idx="3">
                  <c:v>Durability</c:v>
                </c:pt>
                <c:pt idx="4">
                  <c:v>Material</c:v>
                </c:pt>
                <c:pt idx="5">
                  <c:v>Low price</c:v>
                </c:pt>
                <c:pt idx="6">
                  <c:v>Brand</c:v>
                </c:pt>
                <c:pt idx="7">
                  <c:v>Country of production</c:v>
                </c:pt>
                <c:pt idx="8">
                  <c:v>Animal welfare</c:v>
                </c:pt>
              </c:strCache>
              <c:extLst/>
            </c:strRef>
          </c:cat>
          <c:val>
            <c:numRef>
              <c:f>(Sheet1!$C$4:$C$10,Sheet1!$C$12:$C$13)</c:f>
              <c:numCache>
                <c:formatCode>0%</c:formatCode>
                <c:ptCount val="9"/>
                <c:pt idx="0">
                  <c:v>0.5</c:v>
                </c:pt>
                <c:pt idx="1">
                  <c:v>0.41</c:v>
                </c:pt>
                <c:pt idx="2">
                  <c:v>0.42</c:v>
                </c:pt>
                <c:pt idx="3">
                  <c:v>0.33</c:v>
                </c:pt>
                <c:pt idx="4">
                  <c:v>0.27</c:v>
                </c:pt>
                <c:pt idx="5">
                  <c:v>0.18</c:v>
                </c:pt>
                <c:pt idx="6">
                  <c:v>0.2</c:v>
                </c:pt>
                <c:pt idx="7">
                  <c:v>7.0000000000000007E-2</c:v>
                </c:pt>
                <c:pt idx="8">
                  <c:v>0.03</c:v>
                </c:pt>
              </c:numCache>
              <c:extLst/>
            </c:numRef>
          </c:val>
          <c:smooth val="0"/>
          <c:extLst>
            <c:ext xmlns:c16="http://schemas.microsoft.com/office/drawing/2014/chart" uri="{C3380CC4-5D6E-409C-BE32-E72D297353CC}">
              <c16:uniqueId val="{00000001-7504-4FD2-8969-57EB215B5E2B}"/>
            </c:ext>
          </c:extLst>
        </c:ser>
        <c:ser>
          <c:idx val="2"/>
          <c:order val="2"/>
          <c:tx>
            <c:strRef>
              <c:f>Sheet1!$D$3</c:f>
              <c:strCache>
                <c:ptCount val="1"/>
                <c:pt idx="0">
                  <c:v>Mid</c:v>
                </c:pt>
              </c:strCache>
            </c:strRef>
          </c:tx>
          <c:spPr>
            <a:ln w="38100" cap="rnd">
              <a:noFill/>
              <a:round/>
            </a:ln>
            <a:effectLst/>
          </c:spPr>
          <c:marker>
            <c:symbol val="dot"/>
            <c:size val="3"/>
            <c:spPr>
              <a:solidFill>
                <a:schemeClr val="accent3"/>
              </a:solidFill>
              <a:ln w="120650">
                <a:solidFill>
                  <a:schemeClr val="accent3"/>
                </a:solidFill>
              </a:ln>
              <a:effectLst/>
            </c:spPr>
          </c:marker>
          <c:cat>
            <c:strRef>
              <c:f>(Sheet1!$A$4:$A$10,Sheet1!$A$12:$A$13)</c:f>
              <c:strCache>
                <c:ptCount val="9"/>
                <c:pt idx="0">
                  <c:v>Comfort</c:v>
                </c:pt>
                <c:pt idx="1">
                  <c:v>Quality</c:v>
                </c:pt>
                <c:pt idx="2">
                  <c:v>Appearance / style</c:v>
                </c:pt>
                <c:pt idx="3">
                  <c:v>Durability</c:v>
                </c:pt>
                <c:pt idx="4">
                  <c:v>Material</c:v>
                </c:pt>
                <c:pt idx="5">
                  <c:v>Low price</c:v>
                </c:pt>
                <c:pt idx="6">
                  <c:v>Brand</c:v>
                </c:pt>
                <c:pt idx="7">
                  <c:v>Country of production</c:v>
                </c:pt>
                <c:pt idx="8">
                  <c:v>Animal welfare</c:v>
                </c:pt>
              </c:strCache>
              <c:extLst/>
            </c:strRef>
          </c:cat>
          <c:val>
            <c:numRef>
              <c:f>(Sheet1!$D$4:$D$10,Sheet1!$D$12:$D$13)</c:f>
              <c:numCache>
                <c:formatCode>0%</c:formatCode>
                <c:ptCount val="9"/>
                <c:pt idx="0">
                  <c:v>0.58499999999999996</c:v>
                </c:pt>
                <c:pt idx="1">
                  <c:v>0.54999999999999993</c:v>
                </c:pt>
                <c:pt idx="2">
                  <c:v>0.48499999999999999</c:v>
                </c:pt>
                <c:pt idx="3">
                  <c:v>0.42500000000000004</c:v>
                </c:pt>
                <c:pt idx="4">
                  <c:v>0.38500000000000001</c:v>
                </c:pt>
                <c:pt idx="5">
                  <c:v>0.33999999999999997</c:v>
                </c:pt>
                <c:pt idx="6">
                  <c:v>0.33499999999999996</c:v>
                </c:pt>
                <c:pt idx="7">
                  <c:v>0.125</c:v>
                </c:pt>
                <c:pt idx="8">
                  <c:v>0.115</c:v>
                </c:pt>
              </c:numCache>
              <c:extLst/>
            </c:numRef>
          </c:val>
          <c:smooth val="0"/>
          <c:extLst>
            <c:ext xmlns:c16="http://schemas.microsoft.com/office/drawing/2014/chart" uri="{C3380CC4-5D6E-409C-BE32-E72D297353CC}">
              <c16:uniqueId val="{00000002-7504-4FD2-8969-57EB215B5E2B}"/>
            </c:ext>
          </c:extLst>
        </c:ser>
        <c:dLbls>
          <c:showLegendKey val="0"/>
          <c:showVal val="0"/>
          <c:showCatName val="0"/>
          <c:showSerName val="0"/>
          <c:showPercent val="0"/>
          <c:showBubbleSize val="0"/>
        </c:dLbls>
        <c:hiLowLines>
          <c:spPr>
            <a:ln w="63500" cap="flat" cmpd="sng" algn="ctr">
              <a:solidFill>
                <a:srgbClr val="C00000"/>
              </a:solidFill>
              <a:round/>
            </a:ln>
            <a:effectLst/>
          </c:spPr>
        </c:hiLowLines>
        <c:axId val="801313336"/>
        <c:axId val="801312616"/>
      </c:stockChart>
      <c:catAx>
        <c:axId val="801313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01312616"/>
        <c:crosses val="autoZero"/>
        <c:auto val="1"/>
        <c:lblAlgn val="ctr"/>
        <c:lblOffset val="100"/>
        <c:noMultiLvlLbl val="0"/>
      </c:catAx>
      <c:valAx>
        <c:axId val="8013126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01313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5.3768101767560757E-2"/>
          <c:y val="7.8692806532035586E-2"/>
          <c:w val="0.92532684380453889"/>
          <c:h val="0.66577371489710413"/>
        </c:manualLayout>
      </c:layout>
      <c:stockChart>
        <c:ser>
          <c:idx val="0"/>
          <c:order val="0"/>
          <c:tx>
            <c:strRef>
              <c:f>Sheet1!$B$3</c:f>
              <c:strCache>
                <c:ptCount val="1"/>
                <c:pt idx="0">
                  <c:v>High</c:v>
                </c:pt>
              </c:strCache>
            </c:strRef>
          </c:tx>
          <c:spPr>
            <a:ln w="38100" cap="rnd">
              <a:noFill/>
              <a:round/>
            </a:ln>
            <a:effectLst/>
          </c:spPr>
          <c:marker>
            <c:symbol val="none"/>
          </c:marker>
          <c:cat>
            <c:strRef>
              <c:f>(Sheet1!$A$4:$A$10,Sheet1!$A$12:$A$13)</c:f>
              <c:strCache>
                <c:ptCount val="9"/>
                <c:pt idx="0">
                  <c:v>Comfort</c:v>
                </c:pt>
                <c:pt idx="1">
                  <c:v>Quality</c:v>
                </c:pt>
                <c:pt idx="2">
                  <c:v>Appearance / style</c:v>
                </c:pt>
                <c:pt idx="3">
                  <c:v>Durability</c:v>
                </c:pt>
                <c:pt idx="4">
                  <c:v>Material</c:v>
                </c:pt>
                <c:pt idx="5">
                  <c:v>Low price</c:v>
                </c:pt>
                <c:pt idx="6">
                  <c:v>Brand</c:v>
                </c:pt>
                <c:pt idx="7">
                  <c:v>Country of production</c:v>
                </c:pt>
                <c:pt idx="8">
                  <c:v>Animal welfare</c:v>
                </c:pt>
              </c:strCache>
              <c:extLst/>
            </c:strRef>
          </c:cat>
          <c:val>
            <c:numRef>
              <c:f>(Sheet1!$B$4:$B$10,Sheet1!$B$12:$B$13)</c:f>
              <c:numCache>
                <c:formatCode>0%</c:formatCode>
                <c:ptCount val="9"/>
                <c:pt idx="0">
                  <c:v>0.67</c:v>
                </c:pt>
                <c:pt idx="1">
                  <c:v>0.69</c:v>
                </c:pt>
                <c:pt idx="2">
                  <c:v>0.55000000000000004</c:v>
                </c:pt>
                <c:pt idx="3">
                  <c:v>0.52</c:v>
                </c:pt>
                <c:pt idx="4">
                  <c:v>0.5</c:v>
                </c:pt>
                <c:pt idx="5">
                  <c:v>0.5</c:v>
                </c:pt>
                <c:pt idx="6">
                  <c:v>0.47</c:v>
                </c:pt>
                <c:pt idx="7">
                  <c:v>0.18</c:v>
                </c:pt>
                <c:pt idx="8">
                  <c:v>0.2</c:v>
                </c:pt>
              </c:numCache>
              <c:extLst/>
            </c:numRef>
          </c:val>
          <c:smooth val="0"/>
          <c:extLst>
            <c:ext xmlns:c16="http://schemas.microsoft.com/office/drawing/2014/chart" uri="{C3380CC4-5D6E-409C-BE32-E72D297353CC}">
              <c16:uniqueId val="{00000000-7504-4FD2-8969-57EB215B5E2B}"/>
            </c:ext>
          </c:extLst>
        </c:ser>
        <c:ser>
          <c:idx val="1"/>
          <c:order val="1"/>
          <c:tx>
            <c:strRef>
              <c:f>Sheet1!$C$3</c:f>
              <c:strCache>
                <c:ptCount val="1"/>
                <c:pt idx="0">
                  <c:v>Low</c:v>
                </c:pt>
              </c:strCache>
            </c:strRef>
          </c:tx>
          <c:spPr>
            <a:ln w="38100" cap="rnd">
              <a:noFill/>
              <a:round/>
            </a:ln>
            <a:effectLst/>
          </c:spPr>
          <c:marker>
            <c:symbol val="none"/>
          </c:marker>
          <c:cat>
            <c:strRef>
              <c:f>(Sheet1!$A$4:$A$10,Sheet1!$A$12:$A$13)</c:f>
              <c:strCache>
                <c:ptCount val="9"/>
                <c:pt idx="0">
                  <c:v>Comfort</c:v>
                </c:pt>
                <c:pt idx="1">
                  <c:v>Quality</c:v>
                </c:pt>
                <c:pt idx="2">
                  <c:v>Appearance / style</c:v>
                </c:pt>
                <c:pt idx="3">
                  <c:v>Durability</c:v>
                </c:pt>
                <c:pt idx="4">
                  <c:v>Material</c:v>
                </c:pt>
                <c:pt idx="5">
                  <c:v>Low price</c:v>
                </c:pt>
                <c:pt idx="6">
                  <c:v>Brand</c:v>
                </c:pt>
                <c:pt idx="7">
                  <c:v>Country of production</c:v>
                </c:pt>
                <c:pt idx="8">
                  <c:v>Animal welfare</c:v>
                </c:pt>
              </c:strCache>
              <c:extLst/>
            </c:strRef>
          </c:cat>
          <c:val>
            <c:numRef>
              <c:f>(Sheet1!$C$4:$C$10,Sheet1!$C$12:$C$13)</c:f>
              <c:numCache>
                <c:formatCode>0%</c:formatCode>
                <c:ptCount val="9"/>
                <c:pt idx="0">
                  <c:v>0.5</c:v>
                </c:pt>
                <c:pt idx="1">
                  <c:v>0.41</c:v>
                </c:pt>
                <c:pt idx="2">
                  <c:v>0.42</c:v>
                </c:pt>
                <c:pt idx="3">
                  <c:v>0.33</c:v>
                </c:pt>
                <c:pt idx="4">
                  <c:v>0.27</c:v>
                </c:pt>
                <c:pt idx="5">
                  <c:v>0.18</c:v>
                </c:pt>
                <c:pt idx="6">
                  <c:v>0.2</c:v>
                </c:pt>
                <c:pt idx="7">
                  <c:v>7.0000000000000007E-2</c:v>
                </c:pt>
                <c:pt idx="8">
                  <c:v>0.03</c:v>
                </c:pt>
              </c:numCache>
              <c:extLst/>
            </c:numRef>
          </c:val>
          <c:smooth val="0"/>
          <c:extLst>
            <c:ext xmlns:c16="http://schemas.microsoft.com/office/drawing/2014/chart" uri="{C3380CC4-5D6E-409C-BE32-E72D297353CC}">
              <c16:uniqueId val="{00000001-7504-4FD2-8969-57EB215B5E2B}"/>
            </c:ext>
          </c:extLst>
        </c:ser>
        <c:ser>
          <c:idx val="2"/>
          <c:order val="2"/>
          <c:tx>
            <c:strRef>
              <c:f>Sheet1!$D$3</c:f>
              <c:strCache>
                <c:ptCount val="1"/>
                <c:pt idx="0">
                  <c:v>Mid</c:v>
                </c:pt>
              </c:strCache>
            </c:strRef>
          </c:tx>
          <c:spPr>
            <a:ln w="38100" cap="rnd">
              <a:noFill/>
              <a:round/>
            </a:ln>
            <a:effectLst/>
          </c:spPr>
          <c:marker>
            <c:symbol val="dot"/>
            <c:size val="3"/>
            <c:spPr>
              <a:solidFill>
                <a:schemeClr val="accent3"/>
              </a:solidFill>
              <a:ln w="120650">
                <a:solidFill>
                  <a:schemeClr val="accent3"/>
                </a:solidFill>
              </a:ln>
              <a:effectLst/>
            </c:spPr>
          </c:marker>
          <c:cat>
            <c:strRef>
              <c:f>(Sheet1!$A$4:$A$10,Sheet1!$A$12:$A$13)</c:f>
              <c:strCache>
                <c:ptCount val="9"/>
                <c:pt idx="0">
                  <c:v>Comfort</c:v>
                </c:pt>
                <c:pt idx="1">
                  <c:v>Quality</c:v>
                </c:pt>
                <c:pt idx="2">
                  <c:v>Appearance / style</c:v>
                </c:pt>
                <c:pt idx="3">
                  <c:v>Durability</c:v>
                </c:pt>
                <c:pt idx="4">
                  <c:v>Material</c:v>
                </c:pt>
                <c:pt idx="5">
                  <c:v>Low price</c:v>
                </c:pt>
                <c:pt idx="6">
                  <c:v>Brand</c:v>
                </c:pt>
                <c:pt idx="7">
                  <c:v>Country of production</c:v>
                </c:pt>
                <c:pt idx="8">
                  <c:v>Animal welfare</c:v>
                </c:pt>
              </c:strCache>
              <c:extLst/>
            </c:strRef>
          </c:cat>
          <c:val>
            <c:numRef>
              <c:f>(Sheet1!$D$4:$D$10,Sheet1!$D$12:$D$13)</c:f>
              <c:numCache>
                <c:formatCode>0%</c:formatCode>
                <c:ptCount val="9"/>
                <c:pt idx="0">
                  <c:v>0.58499999999999996</c:v>
                </c:pt>
                <c:pt idx="1">
                  <c:v>0.54999999999999993</c:v>
                </c:pt>
                <c:pt idx="2">
                  <c:v>0.48499999999999999</c:v>
                </c:pt>
                <c:pt idx="3">
                  <c:v>0.42500000000000004</c:v>
                </c:pt>
                <c:pt idx="4">
                  <c:v>0.38500000000000001</c:v>
                </c:pt>
                <c:pt idx="5">
                  <c:v>0.33999999999999997</c:v>
                </c:pt>
                <c:pt idx="6">
                  <c:v>0.33499999999999996</c:v>
                </c:pt>
                <c:pt idx="7">
                  <c:v>0.125</c:v>
                </c:pt>
                <c:pt idx="8">
                  <c:v>0.115</c:v>
                </c:pt>
              </c:numCache>
              <c:extLst/>
            </c:numRef>
          </c:val>
          <c:smooth val="0"/>
          <c:extLst>
            <c:ext xmlns:c16="http://schemas.microsoft.com/office/drawing/2014/chart" uri="{C3380CC4-5D6E-409C-BE32-E72D297353CC}">
              <c16:uniqueId val="{00000002-7504-4FD2-8969-57EB215B5E2B}"/>
            </c:ext>
          </c:extLst>
        </c:ser>
        <c:dLbls>
          <c:showLegendKey val="0"/>
          <c:showVal val="0"/>
          <c:showCatName val="0"/>
          <c:showSerName val="0"/>
          <c:showPercent val="0"/>
          <c:showBubbleSize val="0"/>
        </c:dLbls>
        <c:hiLowLines>
          <c:spPr>
            <a:ln w="63500" cap="flat" cmpd="sng" algn="ctr">
              <a:solidFill>
                <a:srgbClr val="C00000"/>
              </a:solidFill>
              <a:round/>
            </a:ln>
            <a:effectLst/>
          </c:spPr>
        </c:hiLowLines>
        <c:axId val="801313336"/>
        <c:axId val="801312616"/>
      </c:stockChart>
      <c:catAx>
        <c:axId val="801313336"/>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1" i="0" u="none" strike="noStrike" kern="1200" baseline="0">
                <a:solidFill>
                  <a:schemeClr val="tx1">
                    <a:lumMod val="65000"/>
                    <a:lumOff val="35000"/>
                  </a:schemeClr>
                </a:solidFill>
                <a:latin typeface="+mn-lt"/>
                <a:ea typeface="+mn-ea"/>
                <a:cs typeface="+mn-cs"/>
              </a:defRPr>
            </a:pPr>
            <a:endParaRPr lang="en-US"/>
          </a:p>
        </c:txPr>
        <c:crossAx val="801312616"/>
        <c:crosses val="autoZero"/>
        <c:auto val="1"/>
        <c:lblAlgn val="ctr"/>
        <c:lblOffset val="100"/>
        <c:noMultiLvlLbl val="0"/>
      </c:catAx>
      <c:valAx>
        <c:axId val="801312616"/>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1200" b="1" i="0" u="none" strike="noStrike" kern="1200" baseline="0">
                <a:solidFill>
                  <a:schemeClr val="tx1">
                    <a:lumMod val="65000"/>
                    <a:lumOff val="35000"/>
                  </a:schemeClr>
                </a:solidFill>
                <a:latin typeface="+mn-lt"/>
                <a:ea typeface="+mn-ea"/>
                <a:cs typeface="+mn-cs"/>
              </a:defRPr>
            </a:pPr>
            <a:endParaRPr lang="en-US"/>
          </a:p>
        </c:txPr>
        <c:crossAx val="8013133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r>
              <a:rPr lang="en-AU" sz="2400"/>
              <a:t>Australian Wool</a:t>
            </a:r>
            <a:r>
              <a:rPr lang="en-AU" sz="2400" baseline="0"/>
              <a:t> Price &amp; Production</a:t>
            </a:r>
          </a:p>
          <a:p>
            <a:pPr>
              <a:defRPr sz="2400"/>
            </a:pPr>
            <a:r>
              <a:rPr lang="en-AU" sz="1800" baseline="0"/>
              <a:t>January 2000 to August 2025</a:t>
            </a:r>
          </a:p>
        </c:rich>
      </c:tx>
      <c:overlay val="0"/>
      <c:spPr>
        <a:noFill/>
        <a:ln>
          <a:noFill/>
        </a:ln>
        <a:effectLst/>
      </c:spPr>
      <c:txPr>
        <a:bodyPr rot="0" spcFirstLastPara="1" vertOverflow="ellipsis" vert="horz" wrap="square" anchor="ctr" anchorCtr="1"/>
        <a:lstStyle/>
        <a:p>
          <a:pPr>
            <a:defRPr sz="2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0"/>
          <c:order val="0"/>
          <c:tx>
            <c:strRef>
              <c:f>Sheet1!$D$2</c:f>
              <c:strCache>
                <c:ptCount val="1"/>
                <c:pt idx="0">
                  <c:v>EMI ($A)</c:v>
                </c:pt>
              </c:strCache>
            </c:strRef>
          </c:tx>
          <c:spPr>
            <a:ln w="28575" cap="rnd">
              <a:solidFill>
                <a:schemeClr val="accent1"/>
              </a:solidFill>
              <a:round/>
            </a:ln>
            <a:effectLst/>
          </c:spPr>
          <c:marker>
            <c:symbol val="none"/>
          </c:marker>
          <c:cat>
            <c:numRef>
              <c:f>Sheet1!$C$279:$C$583</c:f>
              <c:numCache>
                <c:formatCode>mmm\-yy</c:formatCode>
                <c:ptCount val="305"/>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numCache>
            </c:numRef>
          </c:cat>
          <c:val>
            <c:numRef>
              <c:f>Sheet1!$D$279:$D$586</c:f>
              <c:numCache>
                <c:formatCode>General</c:formatCode>
                <c:ptCount val="308"/>
                <c:pt idx="0">
                  <c:v>646</c:v>
                </c:pt>
                <c:pt idx="1">
                  <c:v>650</c:v>
                </c:pt>
                <c:pt idx="2">
                  <c:v>677</c:v>
                </c:pt>
                <c:pt idx="3">
                  <c:v>731</c:v>
                </c:pt>
                <c:pt idx="4">
                  <c:v>764</c:v>
                </c:pt>
                <c:pt idx="5">
                  <c:v>726</c:v>
                </c:pt>
                <c:pt idx="6">
                  <c:v>736</c:v>
                </c:pt>
                <c:pt idx="7">
                  <c:v>712</c:v>
                </c:pt>
                <c:pt idx="8">
                  <c:v>738</c:v>
                </c:pt>
                <c:pt idx="9">
                  <c:v>752</c:v>
                </c:pt>
                <c:pt idx="10">
                  <c:v>742</c:v>
                </c:pt>
                <c:pt idx="11">
                  <c:v>751</c:v>
                </c:pt>
                <c:pt idx="12">
                  <c:v>774</c:v>
                </c:pt>
                <c:pt idx="13">
                  <c:v>826</c:v>
                </c:pt>
                <c:pt idx="14">
                  <c:v>848</c:v>
                </c:pt>
                <c:pt idx="15">
                  <c:v>861</c:v>
                </c:pt>
                <c:pt idx="16">
                  <c:v>829</c:v>
                </c:pt>
                <c:pt idx="17">
                  <c:v>828</c:v>
                </c:pt>
                <c:pt idx="18">
                  <c:v>822</c:v>
                </c:pt>
                <c:pt idx="19">
                  <c:v>805</c:v>
                </c:pt>
                <c:pt idx="20">
                  <c:v>792</c:v>
                </c:pt>
                <c:pt idx="21">
                  <c:v>735</c:v>
                </c:pt>
                <c:pt idx="22">
                  <c:v>723</c:v>
                </c:pt>
                <c:pt idx="23">
                  <c:v>773</c:v>
                </c:pt>
                <c:pt idx="24">
                  <c:v>918</c:v>
                </c:pt>
                <c:pt idx="25">
                  <c:v>988</c:v>
                </c:pt>
                <c:pt idx="26">
                  <c:v>984</c:v>
                </c:pt>
                <c:pt idx="27">
                  <c:v>958</c:v>
                </c:pt>
                <c:pt idx="28">
                  <c:v>935</c:v>
                </c:pt>
                <c:pt idx="29">
                  <c:v>925</c:v>
                </c:pt>
                <c:pt idx="30">
                  <c:v>922</c:v>
                </c:pt>
                <c:pt idx="31">
                  <c:v>939</c:v>
                </c:pt>
                <c:pt idx="32" formatCode="#,##0">
                  <c:v>1029</c:v>
                </c:pt>
                <c:pt idx="33" formatCode="#,##0">
                  <c:v>1176</c:v>
                </c:pt>
                <c:pt idx="34" formatCode="#,##0">
                  <c:v>1190</c:v>
                </c:pt>
                <c:pt idx="35" formatCode="#,##0">
                  <c:v>1189</c:v>
                </c:pt>
                <c:pt idx="36" formatCode="#,##0">
                  <c:v>1195</c:v>
                </c:pt>
                <c:pt idx="37" formatCode="#,##0">
                  <c:v>1173</c:v>
                </c:pt>
                <c:pt idx="38" formatCode="#,##0">
                  <c:v>1092</c:v>
                </c:pt>
                <c:pt idx="39" formatCode="#,##0">
                  <c:v>1108</c:v>
                </c:pt>
                <c:pt idx="40">
                  <c:v>925</c:v>
                </c:pt>
                <c:pt idx="41">
                  <c:v>955</c:v>
                </c:pt>
                <c:pt idx="42">
                  <c:v>889</c:v>
                </c:pt>
                <c:pt idx="43">
                  <c:v>919</c:v>
                </c:pt>
                <c:pt idx="44">
                  <c:v>905</c:v>
                </c:pt>
                <c:pt idx="45">
                  <c:v>832</c:v>
                </c:pt>
                <c:pt idx="46">
                  <c:v>786</c:v>
                </c:pt>
                <c:pt idx="47">
                  <c:v>787</c:v>
                </c:pt>
                <c:pt idx="48">
                  <c:v>813</c:v>
                </c:pt>
                <c:pt idx="49">
                  <c:v>787</c:v>
                </c:pt>
                <c:pt idx="50">
                  <c:v>801</c:v>
                </c:pt>
                <c:pt idx="51">
                  <c:v>790</c:v>
                </c:pt>
                <c:pt idx="52">
                  <c:v>798</c:v>
                </c:pt>
                <c:pt idx="53">
                  <c:v>835</c:v>
                </c:pt>
                <c:pt idx="54">
                  <c:v>820</c:v>
                </c:pt>
                <c:pt idx="55">
                  <c:v>808</c:v>
                </c:pt>
                <c:pt idx="56">
                  <c:v>796</c:v>
                </c:pt>
                <c:pt idx="57">
                  <c:v>769</c:v>
                </c:pt>
                <c:pt idx="58">
                  <c:v>759</c:v>
                </c:pt>
                <c:pt idx="59">
                  <c:v>758</c:v>
                </c:pt>
                <c:pt idx="60">
                  <c:v>767</c:v>
                </c:pt>
                <c:pt idx="61">
                  <c:v>755</c:v>
                </c:pt>
                <c:pt idx="62">
                  <c:v>744</c:v>
                </c:pt>
                <c:pt idx="63">
                  <c:v>749</c:v>
                </c:pt>
                <c:pt idx="64">
                  <c:v>747</c:v>
                </c:pt>
                <c:pt idx="65">
                  <c:v>727</c:v>
                </c:pt>
                <c:pt idx="66">
                  <c:v>742</c:v>
                </c:pt>
                <c:pt idx="67">
                  <c:v>714</c:v>
                </c:pt>
                <c:pt idx="68">
                  <c:v>688</c:v>
                </c:pt>
                <c:pt idx="69">
                  <c:v>679</c:v>
                </c:pt>
                <c:pt idx="70">
                  <c:v>662</c:v>
                </c:pt>
                <c:pt idx="71">
                  <c:v>656</c:v>
                </c:pt>
                <c:pt idx="72">
                  <c:v>690</c:v>
                </c:pt>
                <c:pt idx="73">
                  <c:v>749</c:v>
                </c:pt>
                <c:pt idx="74">
                  <c:v>766</c:v>
                </c:pt>
                <c:pt idx="75">
                  <c:v>739</c:v>
                </c:pt>
                <c:pt idx="76">
                  <c:v>739</c:v>
                </c:pt>
                <c:pt idx="77">
                  <c:v>747</c:v>
                </c:pt>
                <c:pt idx="78">
                  <c:v>747</c:v>
                </c:pt>
                <c:pt idx="79">
                  <c:v>745</c:v>
                </c:pt>
                <c:pt idx="80">
                  <c:v>748</c:v>
                </c:pt>
                <c:pt idx="81">
                  <c:v>754</c:v>
                </c:pt>
                <c:pt idx="82">
                  <c:v>833</c:v>
                </c:pt>
                <c:pt idx="83">
                  <c:v>832</c:v>
                </c:pt>
                <c:pt idx="84">
                  <c:v>934</c:v>
                </c:pt>
                <c:pt idx="85">
                  <c:v>922</c:v>
                </c:pt>
                <c:pt idx="86">
                  <c:v>938</c:v>
                </c:pt>
                <c:pt idx="87">
                  <c:v>936</c:v>
                </c:pt>
                <c:pt idx="88">
                  <c:v>981</c:v>
                </c:pt>
                <c:pt idx="89">
                  <c:v>968</c:v>
                </c:pt>
                <c:pt idx="90">
                  <c:v>929</c:v>
                </c:pt>
                <c:pt idx="91">
                  <c:v>907</c:v>
                </c:pt>
                <c:pt idx="92">
                  <c:v>918</c:v>
                </c:pt>
                <c:pt idx="93">
                  <c:v>959</c:v>
                </c:pt>
                <c:pt idx="94">
                  <c:v>974</c:v>
                </c:pt>
                <c:pt idx="95" formatCode="#,##0">
                  <c:v>1002</c:v>
                </c:pt>
                <c:pt idx="96" formatCode="#,##0">
                  <c:v>1029</c:v>
                </c:pt>
                <c:pt idx="97">
                  <c:v>982</c:v>
                </c:pt>
                <c:pt idx="98">
                  <c:v>966</c:v>
                </c:pt>
                <c:pt idx="99">
                  <c:v>946</c:v>
                </c:pt>
                <c:pt idx="100">
                  <c:v>880</c:v>
                </c:pt>
                <c:pt idx="101">
                  <c:v>866</c:v>
                </c:pt>
                <c:pt idx="102">
                  <c:v>869</c:v>
                </c:pt>
                <c:pt idx="103">
                  <c:v>857</c:v>
                </c:pt>
                <c:pt idx="104">
                  <c:v>873</c:v>
                </c:pt>
                <c:pt idx="105">
                  <c:v>813</c:v>
                </c:pt>
                <c:pt idx="106">
                  <c:v>764</c:v>
                </c:pt>
                <c:pt idx="107">
                  <c:v>778</c:v>
                </c:pt>
                <c:pt idx="108">
                  <c:v>748</c:v>
                </c:pt>
                <c:pt idx="109">
                  <c:v>730</c:v>
                </c:pt>
                <c:pt idx="110">
                  <c:v>740</c:v>
                </c:pt>
                <c:pt idx="111">
                  <c:v>786</c:v>
                </c:pt>
                <c:pt idx="112">
                  <c:v>815</c:v>
                </c:pt>
                <c:pt idx="113">
                  <c:v>769</c:v>
                </c:pt>
                <c:pt idx="114">
                  <c:v>781</c:v>
                </c:pt>
                <c:pt idx="115">
                  <c:v>803</c:v>
                </c:pt>
                <c:pt idx="116">
                  <c:v>828</c:v>
                </c:pt>
                <c:pt idx="117">
                  <c:v>860</c:v>
                </c:pt>
                <c:pt idx="118">
                  <c:v>859</c:v>
                </c:pt>
                <c:pt idx="119">
                  <c:v>875</c:v>
                </c:pt>
                <c:pt idx="120">
                  <c:v>929</c:v>
                </c:pt>
                <c:pt idx="121">
                  <c:v>919</c:v>
                </c:pt>
                <c:pt idx="122">
                  <c:v>920</c:v>
                </c:pt>
                <c:pt idx="123">
                  <c:v>886</c:v>
                </c:pt>
                <c:pt idx="124">
                  <c:v>875</c:v>
                </c:pt>
                <c:pt idx="125">
                  <c:v>897</c:v>
                </c:pt>
                <c:pt idx="126">
                  <c:v>887</c:v>
                </c:pt>
                <c:pt idx="127">
                  <c:v>873</c:v>
                </c:pt>
                <c:pt idx="128">
                  <c:v>874</c:v>
                </c:pt>
                <c:pt idx="129">
                  <c:v>919</c:v>
                </c:pt>
                <c:pt idx="130" formatCode="#,##0">
                  <c:v>1016</c:v>
                </c:pt>
                <c:pt idx="131" formatCode="#,##0">
                  <c:v>1017</c:v>
                </c:pt>
                <c:pt idx="132" formatCode="#,##0">
                  <c:v>1179</c:v>
                </c:pt>
                <c:pt idx="133" formatCode="#,##0">
                  <c:v>1260</c:v>
                </c:pt>
                <c:pt idx="134" formatCode="#,##0">
                  <c:v>1357</c:v>
                </c:pt>
                <c:pt idx="135" formatCode="#,##0">
                  <c:v>1351</c:v>
                </c:pt>
                <c:pt idx="136" formatCode="#,##0">
                  <c:v>1344</c:v>
                </c:pt>
                <c:pt idx="137" formatCode="#,##0">
                  <c:v>1419</c:v>
                </c:pt>
                <c:pt idx="138" formatCode="#,##0">
                  <c:v>1360</c:v>
                </c:pt>
                <c:pt idx="139" formatCode="#,##0">
                  <c:v>1276</c:v>
                </c:pt>
                <c:pt idx="140" formatCode="#,##0">
                  <c:v>1253</c:v>
                </c:pt>
                <c:pt idx="141" formatCode="#,##0">
                  <c:v>1174</c:v>
                </c:pt>
                <c:pt idx="142" formatCode="#,##0">
                  <c:v>1206</c:v>
                </c:pt>
                <c:pt idx="143" formatCode="#,##0">
                  <c:v>1183</c:v>
                </c:pt>
                <c:pt idx="144" formatCode="#,##0">
                  <c:v>1200</c:v>
                </c:pt>
                <c:pt idx="145" formatCode="#,##0">
                  <c:v>1222</c:v>
                </c:pt>
                <c:pt idx="146" formatCode="#,##0">
                  <c:v>1221</c:v>
                </c:pt>
                <c:pt idx="147" formatCode="#,##0">
                  <c:v>1174</c:v>
                </c:pt>
                <c:pt idx="148" formatCode="#,##0">
                  <c:v>1129</c:v>
                </c:pt>
                <c:pt idx="149" formatCode="#,##0">
                  <c:v>1070</c:v>
                </c:pt>
                <c:pt idx="150" formatCode="#,##0">
                  <c:v>1045</c:v>
                </c:pt>
                <c:pt idx="151">
                  <c:v>955</c:v>
                </c:pt>
                <c:pt idx="152">
                  <c:v>943</c:v>
                </c:pt>
                <c:pt idx="153">
                  <c:v>998</c:v>
                </c:pt>
                <c:pt idx="154" formatCode="#,##0">
                  <c:v>1023</c:v>
                </c:pt>
                <c:pt idx="155" formatCode="#,##0">
                  <c:v>1079</c:v>
                </c:pt>
                <c:pt idx="156" formatCode="#,##0">
                  <c:v>1113</c:v>
                </c:pt>
                <c:pt idx="157" formatCode="#,##0">
                  <c:v>1118</c:v>
                </c:pt>
                <c:pt idx="158" formatCode="#,##0">
                  <c:v>1088</c:v>
                </c:pt>
                <c:pt idx="159" formatCode="#,##0">
                  <c:v>1000</c:v>
                </c:pt>
                <c:pt idx="160" formatCode="#,##0">
                  <c:v>1010</c:v>
                </c:pt>
                <c:pt idx="161" formatCode="#,##0">
                  <c:v>1059</c:v>
                </c:pt>
                <c:pt idx="162" formatCode="#,##0">
                  <c:v>1009</c:v>
                </c:pt>
                <c:pt idx="163" formatCode="#,##0">
                  <c:v>1025</c:v>
                </c:pt>
                <c:pt idx="164" formatCode="#,##0">
                  <c:v>1098</c:v>
                </c:pt>
                <c:pt idx="165" formatCode="#,##0">
                  <c:v>1105</c:v>
                </c:pt>
                <c:pt idx="166" formatCode="#,##0">
                  <c:v>1109</c:v>
                </c:pt>
                <c:pt idx="167" formatCode="#,##0">
                  <c:v>1139</c:v>
                </c:pt>
                <c:pt idx="168" formatCode="#,##0">
                  <c:v>1126</c:v>
                </c:pt>
                <c:pt idx="169" formatCode="#,##0">
                  <c:v>1089</c:v>
                </c:pt>
                <c:pt idx="170" formatCode="#,##0">
                  <c:v>1042</c:v>
                </c:pt>
                <c:pt idx="171" formatCode="#,##0">
                  <c:v>1020</c:v>
                </c:pt>
                <c:pt idx="172" formatCode="#,##0">
                  <c:v>1040</c:v>
                </c:pt>
                <c:pt idx="173" formatCode="#,##0">
                  <c:v>1026</c:v>
                </c:pt>
                <c:pt idx="174" formatCode="#,##0">
                  <c:v>1022</c:v>
                </c:pt>
                <c:pt idx="175" formatCode="#,##0">
                  <c:v>1014</c:v>
                </c:pt>
                <c:pt idx="176" formatCode="#,##0">
                  <c:v>1023</c:v>
                </c:pt>
                <c:pt idx="177" formatCode="#,##0">
                  <c:v>1040</c:v>
                </c:pt>
                <c:pt idx="178" formatCode="#,##0">
                  <c:v>1049</c:v>
                </c:pt>
                <c:pt idx="179" formatCode="#,##0">
                  <c:v>1057</c:v>
                </c:pt>
                <c:pt idx="180" formatCode="#,##0">
                  <c:v>1059</c:v>
                </c:pt>
                <c:pt idx="181" formatCode="#,##0">
                  <c:v>1093</c:v>
                </c:pt>
                <c:pt idx="182" formatCode="#,##0">
                  <c:v>1091</c:v>
                </c:pt>
                <c:pt idx="183" formatCode="#,##0">
                  <c:v>1140</c:v>
                </c:pt>
                <c:pt idx="184" formatCode="#,##0">
                  <c:v>1258</c:v>
                </c:pt>
                <c:pt idx="185" formatCode="#,##0">
                  <c:v>1328</c:v>
                </c:pt>
                <c:pt idx="186" formatCode="#,##0">
                  <c:v>1231</c:v>
                </c:pt>
                <c:pt idx="187" formatCode="#,##0">
                  <c:v>1262</c:v>
                </c:pt>
                <c:pt idx="188" formatCode="#,##0">
                  <c:v>1245</c:v>
                </c:pt>
                <c:pt idx="189" formatCode="#,##0">
                  <c:v>1207</c:v>
                </c:pt>
                <c:pt idx="190" formatCode="#,##0">
                  <c:v>1245</c:v>
                </c:pt>
                <c:pt idx="191" formatCode="#,##0">
                  <c:v>1254</c:v>
                </c:pt>
                <c:pt idx="192" formatCode="#,##0">
                  <c:v>1286</c:v>
                </c:pt>
                <c:pt idx="193" formatCode="#,##0">
                  <c:v>1276</c:v>
                </c:pt>
                <c:pt idx="194" formatCode="#,##0">
                  <c:v>1237</c:v>
                </c:pt>
                <c:pt idx="195" formatCode="#,##0">
                  <c:v>1242</c:v>
                </c:pt>
                <c:pt idx="196" formatCode="#,##0">
                  <c:v>1286</c:v>
                </c:pt>
                <c:pt idx="197" formatCode="#,##0">
                  <c:v>1285</c:v>
                </c:pt>
                <c:pt idx="198" formatCode="#,##0">
                  <c:v>1316</c:v>
                </c:pt>
                <c:pt idx="199" formatCode="#,##0">
                  <c:v>1301</c:v>
                </c:pt>
                <c:pt idx="200" formatCode="#,##0">
                  <c:v>1303</c:v>
                </c:pt>
                <c:pt idx="201" formatCode="#,##0">
                  <c:v>1320</c:v>
                </c:pt>
                <c:pt idx="202" formatCode="#,##0">
                  <c:v>1318</c:v>
                </c:pt>
                <c:pt idx="203" formatCode="#,##0">
                  <c:v>1361</c:v>
                </c:pt>
                <c:pt idx="204" formatCode="#,##0">
                  <c:v>1423</c:v>
                </c:pt>
                <c:pt idx="205">
                  <c:v>1437</c:v>
                </c:pt>
                <c:pt idx="206">
                  <c:v>1523</c:v>
                </c:pt>
                <c:pt idx="207">
                  <c:v>1491</c:v>
                </c:pt>
                <c:pt idx="208">
                  <c:v>1524</c:v>
                </c:pt>
                <c:pt idx="209">
                  <c:v>1499</c:v>
                </c:pt>
                <c:pt idx="210">
                  <c:v>1523</c:v>
                </c:pt>
                <c:pt idx="211">
                  <c:v>1574</c:v>
                </c:pt>
                <c:pt idx="212">
                  <c:v>1532</c:v>
                </c:pt>
                <c:pt idx="213">
                  <c:v>1566</c:v>
                </c:pt>
                <c:pt idx="214">
                  <c:v>1666</c:v>
                </c:pt>
                <c:pt idx="215">
                  <c:v>1730</c:v>
                </c:pt>
                <c:pt idx="216">
                  <c:v>1788</c:v>
                </c:pt>
                <c:pt idx="217">
                  <c:v>1797</c:v>
                </c:pt>
                <c:pt idx="218">
                  <c:v>1782</c:v>
                </c:pt>
                <c:pt idx="219">
                  <c:v>1816</c:v>
                </c:pt>
                <c:pt idx="220">
                  <c:v>1936</c:v>
                </c:pt>
                <c:pt idx="221">
                  <c:v>2039.9999999999998</c:v>
                </c:pt>
                <c:pt idx="222">
                  <c:v>1988</c:v>
                </c:pt>
                <c:pt idx="223">
                  <c:v>2066</c:v>
                </c:pt>
                <c:pt idx="224">
                  <c:v>2066</c:v>
                </c:pt>
                <c:pt idx="225">
                  <c:v>1964.9999999999998</c:v>
                </c:pt>
                <c:pt idx="226">
                  <c:v>1826.0000000000002</c:v>
                </c:pt>
                <c:pt idx="227">
                  <c:v>1855.9999999999998</c:v>
                </c:pt>
                <c:pt idx="228">
                  <c:v>1923.9999999999998</c:v>
                </c:pt>
                <c:pt idx="229">
                  <c:v>1989</c:v>
                </c:pt>
                <c:pt idx="230">
                  <c:v>1973.9999999999998</c:v>
                </c:pt>
                <c:pt idx="231">
                  <c:v>1941</c:v>
                </c:pt>
                <c:pt idx="232">
                  <c:v>1905</c:v>
                </c:pt>
                <c:pt idx="233">
                  <c:v>1792.0000000000002</c:v>
                </c:pt>
                <c:pt idx="234">
                  <c:v>1739</c:v>
                </c:pt>
                <c:pt idx="235">
                  <c:v>1515</c:v>
                </c:pt>
                <c:pt idx="236">
                  <c:v>1513</c:v>
                </c:pt>
                <c:pt idx="237">
                  <c:v>1542</c:v>
                </c:pt>
                <c:pt idx="238">
                  <c:v>1554</c:v>
                </c:pt>
                <c:pt idx="239">
                  <c:v>1518</c:v>
                </c:pt>
                <c:pt idx="240">
                  <c:v>1578</c:v>
                </c:pt>
                <c:pt idx="241">
                  <c:v>1575</c:v>
                </c:pt>
                <c:pt idx="242">
                  <c:v>1491</c:v>
                </c:pt>
                <c:pt idx="243">
                  <c:v>1275</c:v>
                </c:pt>
                <c:pt idx="244">
                  <c:v>1169</c:v>
                </c:pt>
                <c:pt idx="245">
                  <c:v>1151</c:v>
                </c:pt>
                <c:pt idx="246">
                  <c:v>1125</c:v>
                </c:pt>
                <c:pt idx="247">
                  <c:v>971.00000000000011</c:v>
                </c:pt>
                <c:pt idx="248">
                  <c:v>930.00000000000011</c:v>
                </c:pt>
                <c:pt idx="249">
                  <c:v>1098</c:v>
                </c:pt>
                <c:pt idx="250">
                  <c:v>1172</c:v>
                </c:pt>
                <c:pt idx="251">
                  <c:v>1166</c:v>
                </c:pt>
                <c:pt idx="252">
                  <c:v>1222</c:v>
                </c:pt>
                <c:pt idx="253">
                  <c:v>1296</c:v>
                </c:pt>
                <c:pt idx="254">
                  <c:v>1295</c:v>
                </c:pt>
                <c:pt idx="255">
                  <c:v>1311</c:v>
                </c:pt>
                <c:pt idx="256">
                  <c:v>1315</c:v>
                </c:pt>
                <c:pt idx="257">
                  <c:v>1413</c:v>
                </c:pt>
                <c:pt idx="258">
                  <c:v>1423</c:v>
                </c:pt>
                <c:pt idx="259">
                  <c:v>1343</c:v>
                </c:pt>
                <c:pt idx="260">
                  <c:v>1350</c:v>
                </c:pt>
                <c:pt idx="261">
                  <c:v>1341</c:v>
                </c:pt>
                <c:pt idx="262">
                  <c:v>1331</c:v>
                </c:pt>
                <c:pt idx="263">
                  <c:v>1346</c:v>
                </c:pt>
                <c:pt idx="264">
                  <c:v>1396</c:v>
                </c:pt>
                <c:pt idx="265">
                  <c:v>1428</c:v>
                </c:pt>
                <c:pt idx="266">
                  <c:v>1397</c:v>
                </c:pt>
                <c:pt idx="267">
                  <c:v>1371</c:v>
                </c:pt>
                <c:pt idx="268">
                  <c:v>1421</c:v>
                </c:pt>
                <c:pt idx="269">
                  <c:v>1445</c:v>
                </c:pt>
                <c:pt idx="270">
                  <c:v>1398</c:v>
                </c:pt>
                <c:pt idx="271">
                  <c:v>1342</c:v>
                </c:pt>
                <c:pt idx="272">
                  <c:v>1298</c:v>
                </c:pt>
                <c:pt idx="273">
                  <c:v>1282</c:v>
                </c:pt>
                <c:pt idx="274">
                  <c:v>1248</c:v>
                </c:pt>
                <c:pt idx="275">
                  <c:v>1276</c:v>
                </c:pt>
                <c:pt idx="276">
                  <c:v>1337</c:v>
                </c:pt>
                <c:pt idx="277">
                  <c:v>1374</c:v>
                </c:pt>
                <c:pt idx="278">
                  <c:v>1336</c:v>
                </c:pt>
                <c:pt idx="279">
                  <c:v>1297</c:v>
                </c:pt>
                <c:pt idx="280">
                  <c:v>1268</c:v>
                </c:pt>
                <c:pt idx="281">
                  <c:v>1171</c:v>
                </c:pt>
                <c:pt idx="282">
                  <c:v>1171</c:v>
                </c:pt>
                <c:pt idx="283">
                  <c:v>1149</c:v>
                </c:pt>
                <c:pt idx="284">
                  <c:v>1139</c:v>
                </c:pt>
                <c:pt idx="285">
                  <c:v>1136</c:v>
                </c:pt>
                <c:pt idx="286">
                  <c:v>1149</c:v>
                </c:pt>
                <c:pt idx="287">
                  <c:v>1195</c:v>
                </c:pt>
                <c:pt idx="288">
                  <c:v>1198</c:v>
                </c:pt>
                <c:pt idx="289">
                  <c:v>1161</c:v>
                </c:pt>
                <c:pt idx="290">
                  <c:v>1158</c:v>
                </c:pt>
                <c:pt idx="291">
                  <c:v>1157</c:v>
                </c:pt>
                <c:pt idx="292">
                  <c:v>1138</c:v>
                </c:pt>
                <c:pt idx="293">
                  <c:v>1156</c:v>
                </c:pt>
                <c:pt idx="294">
                  <c:v>1116</c:v>
                </c:pt>
                <c:pt idx="295">
                  <c:v>1100</c:v>
                </c:pt>
                <c:pt idx="296">
                  <c:v>1094</c:v>
                </c:pt>
                <c:pt idx="297">
                  <c:v>1128</c:v>
                </c:pt>
                <c:pt idx="298">
                  <c:v>1139</c:v>
                </c:pt>
                <c:pt idx="299">
                  <c:v>1145</c:v>
                </c:pt>
                <c:pt idx="300">
                  <c:v>1189</c:v>
                </c:pt>
                <c:pt idx="301">
                  <c:v>1197</c:v>
                </c:pt>
                <c:pt idx="302">
                  <c:v>1241</c:v>
                </c:pt>
                <c:pt idx="303">
                  <c:v>1248</c:v>
                </c:pt>
                <c:pt idx="304">
                  <c:v>1199</c:v>
                </c:pt>
                <c:pt idx="305">
                  <c:v>1203</c:v>
                </c:pt>
                <c:pt idx="306">
                  <c:v>1220</c:v>
                </c:pt>
                <c:pt idx="307">
                  <c:v>1254</c:v>
                </c:pt>
              </c:numCache>
            </c:numRef>
          </c:val>
          <c:smooth val="0"/>
          <c:extLst>
            <c:ext xmlns:c16="http://schemas.microsoft.com/office/drawing/2014/chart" uri="{C3380CC4-5D6E-409C-BE32-E72D297353CC}">
              <c16:uniqueId val="{00000000-80CD-4666-9288-7299DF7D4E22}"/>
            </c:ext>
          </c:extLst>
        </c:ser>
        <c:dLbls>
          <c:showLegendKey val="0"/>
          <c:showVal val="0"/>
          <c:showCatName val="0"/>
          <c:showSerName val="0"/>
          <c:showPercent val="0"/>
          <c:showBubbleSize val="0"/>
        </c:dLbls>
        <c:marker val="1"/>
        <c:smooth val="0"/>
        <c:axId val="988037968"/>
        <c:axId val="695191752"/>
      </c:lineChart>
      <c:lineChart>
        <c:grouping val="standard"/>
        <c:varyColors val="0"/>
        <c:ser>
          <c:idx val="1"/>
          <c:order val="1"/>
          <c:tx>
            <c:strRef>
              <c:f>Sheet1!$E$2</c:f>
              <c:strCache>
                <c:ptCount val="1"/>
                <c:pt idx="0">
                  <c:v> Mkgs Greasy </c:v>
                </c:pt>
              </c:strCache>
            </c:strRef>
          </c:tx>
          <c:spPr>
            <a:ln w="28575" cap="rnd">
              <a:solidFill>
                <a:schemeClr val="accent2"/>
              </a:solidFill>
              <a:round/>
            </a:ln>
            <a:effectLst/>
          </c:spPr>
          <c:marker>
            <c:symbol val="none"/>
          </c:marker>
          <c:cat>
            <c:numRef>
              <c:f>Sheet1!$C$279:$C$586</c:f>
              <c:numCache>
                <c:formatCode>mmm\-yy</c:formatCode>
                <c:ptCount val="308"/>
                <c:pt idx="0">
                  <c:v>36526</c:v>
                </c:pt>
                <c:pt idx="1">
                  <c:v>36557</c:v>
                </c:pt>
                <c:pt idx="2">
                  <c:v>36586</c:v>
                </c:pt>
                <c:pt idx="3">
                  <c:v>36617</c:v>
                </c:pt>
                <c:pt idx="4">
                  <c:v>36647</c:v>
                </c:pt>
                <c:pt idx="5">
                  <c:v>36678</c:v>
                </c:pt>
                <c:pt idx="6">
                  <c:v>36708</c:v>
                </c:pt>
                <c:pt idx="7">
                  <c:v>36739</c:v>
                </c:pt>
                <c:pt idx="8">
                  <c:v>36770</c:v>
                </c:pt>
                <c:pt idx="9">
                  <c:v>36800</c:v>
                </c:pt>
                <c:pt idx="10">
                  <c:v>36831</c:v>
                </c:pt>
                <c:pt idx="11">
                  <c:v>36861</c:v>
                </c:pt>
                <c:pt idx="12">
                  <c:v>36892</c:v>
                </c:pt>
                <c:pt idx="13">
                  <c:v>36923</c:v>
                </c:pt>
                <c:pt idx="14">
                  <c:v>36951</c:v>
                </c:pt>
                <c:pt idx="15">
                  <c:v>36982</c:v>
                </c:pt>
                <c:pt idx="16">
                  <c:v>37012</c:v>
                </c:pt>
                <c:pt idx="17">
                  <c:v>37043</c:v>
                </c:pt>
                <c:pt idx="18">
                  <c:v>37073</c:v>
                </c:pt>
                <c:pt idx="19">
                  <c:v>37104</c:v>
                </c:pt>
                <c:pt idx="20">
                  <c:v>37135</c:v>
                </c:pt>
                <c:pt idx="21">
                  <c:v>37165</c:v>
                </c:pt>
                <c:pt idx="22">
                  <c:v>37196</c:v>
                </c:pt>
                <c:pt idx="23">
                  <c:v>37226</c:v>
                </c:pt>
                <c:pt idx="24">
                  <c:v>37257</c:v>
                </c:pt>
                <c:pt idx="25">
                  <c:v>37288</c:v>
                </c:pt>
                <c:pt idx="26">
                  <c:v>37316</c:v>
                </c:pt>
                <c:pt idx="27">
                  <c:v>37347</c:v>
                </c:pt>
                <c:pt idx="28">
                  <c:v>37377</c:v>
                </c:pt>
                <c:pt idx="29">
                  <c:v>37408</c:v>
                </c:pt>
                <c:pt idx="30">
                  <c:v>37438</c:v>
                </c:pt>
                <c:pt idx="31">
                  <c:v>37469</c:v>
                </c:pt>
                <c:pt idx="32">
                  <c:v>37500</c:v>
                </c:pt>
                <c:pt idx="33">
                  <c:v>37530</c:v>
                </c:pt>
                <c:pt idx="34">
                  <c:v>37561</c:v>
                </c:pt>
                <c:pt idx="35">
                  <c:v>37591</c:v>
                </c:pt>
                <c:pt idx="36">
                  <c:v>37622</c:v>
                </c:pt>
                <c:pt idx="37">
                  <c:v>37653</c:v>
                </c:pt>
                <c:pt idx="38">
                  <c:v>37681</c:v>
                </c:pt>
                <c:pt idx="39">
                  <c:v>37712</c:v>
                </c:pt>
                <c:pt idx="40">
                  <c:v>37742</c:v>
                </c:pt>
                <c:pt idx="41">
                  <c:v>37773</c:v>
                </c:pt>
                <c:pt idx="42">
                  <c:v>37803</c:v>
                </c:pt>
                <c:pt idx="43">
                  <c:v>37834</c:v>
                </c:pt>
                <c:pt idx="44">
                  <c:v>37865</c:v>
                </c:pt>
                <c:pt idx="45">
                  <c:v>37895</c:v>
                </c:pt>
                <c:pt idx="46">
                  <c:v>37926</c:v>
                </c:pt>
                <c:pt idx="47">
                  <c:v>37956</c:v>
                </c:pt>
                <c:pt idx="48">
                  <c:v>37987</c:v>
                </c:pt>
                <c:pt idx="49">
                  <c:v>38018</c:v>
                </c:pt>
                <c:pt idx="50">
                  <c:v>38047</c:v>
                </c:pt>
                <c:pt idx="51">
                  <c:v>38078</c:v>
                </c:pt>
                <c:pt idx="52">
                  <c:v>38108</c:v>
                </c:pt>
                <c:pt idx="53">
                  <c:v>38139</c:v>
                </c:pt>
                <c:pt idx="54">
                  <c:v>38169</c:v>
                </c:pt>
                <c:pt idx="55">
                  <c:v>38200</c:v>
                </c:pt>
                <c:pt idx="56">
                  <c:v>38231</c:v>
                </c:pt>
                <c:pt idx="57">
                  <c:v>38261</c:v>
                </c:pt>
                <c:pt idx="58">
                  <c:v>38292</c:v>
                </c:pt>
                <c:pt idx="59">
                  <c:v>38322</c:v>
                </c:pt>
                <c:pt idx="60">
                  <c:v>38353</c:v>
                </c:pt>
                <c:pt idx="61">
                  <c:v>38384</c:v>
                </c:pt>
                <c:pt idx="62">
                  <c:v>38412</c:v>
                </c:pt>
                <c:pt idx="63">
                  <c:v>38443</c:v>
                </c:pt>
                <c:pt idx="64">
                  <c:v>38473</c:v>
                </c:pt>
                <c:pt idx="65">
                  <c:v>38504</c:v>
                </c:pt>
                <c:pt idx="66">
                  <c:v>38534</c:v>
                </c:pt>
                <c:pt idx="67">
                  <c:v>38565</c:v>
                </c:pt>
                <c:pt idx="68">
                  <c:v>38596</c:v>
                </c:pt>
                <c:pt idx="69">
                  <c:v>38626</c:v>
                </c:pt>
                <c:pt idx="70">
                  <c:v>38657</c:v>
                </c:pt>
                <c:pt idx="71">
                  <c:v>38687</c:v>
                </c:pt>
                <c:pt idx="72">
                  <c:v>38718</c:v>
                </c:pt>
                <c:pt idx="73">
                  <c:v>38749</c:v>
                </c:pt>
                <c:pt idx="74">
                  <c:v>38777</c:v>
                </c:pt>
                <c:pt idx="75">
                  <c:v>38808</c:v>
                </c:pt>
                <c:pt idx="76">
                  <c:v>38838</c:v>
                </c:pt>
                <c:pt idx="77">
                  <c:v>38869</c:v>
                </c:pt>
                <c:pt idx="78">
                  <c:v>38899</c:v>
                </c:pt>
                <c:pt idx="79">
                  <c:v>38930</c:v>
                </c:pt>
                <c:pt idx="80">
                  <c:v>38961</c:v>
                </c:pt>
                <c:pt idx="81">
                  <c:v>38991</c:v>
                </c:pt>
                <c:pt idx="82">
                  <c:v>39022</c:v>
                </c:pt>
                <c:pt idx="83">
                  <c:v>39052</c:v>
                </c:pt>
                <c:pt idx="84">
                  <c:v>39083</c:v>
                </c:pt>
                <c:pt idx="85">
                  <c:v>39114</c:v>
                </c:pt>
                <c:pt idx="86">
                  <c:v>39142</c:v>
                </c:pt>
                <c:pt idx="87">
                  <c:v>39173</c:v>
                </c:pt>
                <c:pt idx="88">
                  <c:v>39203</c:v>
                </c:pt>
                <c:pt idx="89">
                  <c:v>39234</c:v>
                </c:pt>
                <c:pt idx="90">
                  <c:v>39264</c:v>
                </c:pt>
                <c:pt idx="91">
                  <c:v>39295</c:v>
                </c:pt>
                <c:pt idx="92">
                  <c:v>39326</c:v>
                </c:pt>
                <c:pt idx="93">
                  <c:v>39356</c:v>
                </c:pt>
                <c:pt idx="94">
                  <c:v>39387</c:v>
                </c:pt>
                <c:pt idx="95">
                  <c:v>39417</c:v>
                </c:pt>
                <c:pt idx="96">
                  <c:v>39448</c:v>
                </c:pt>
                <c:pt idx="97">
                  <c:v>39479</c:v>
                </c:pt>
                <c:pt idx="98">
                  <c:v>39508</c:v>
                </c:pt>
                <c:pt idx="99">
                  <c:v>39539</c:v>
                </c:pt>
                <c:pt idx="100">
                  <c:v>39569</c:v>
                </c:pt>
                <c:pt idx="101">
                  <c:v>39600</c:v>
                </c:pt>
                <c:pt idx="102">
                  <c:v>39630</c:v>
                </c:pt>
                <c:pt idx="103">
                  <c:v>39661</c:v>
                </c:pt>
                <c:pt idx="104">
                  <c:v>39692</c:v>
                </c:pt>
                <c:pt idx="105">
                  <c:v>39722</c:v>
                </c:pt>
                <c:pt idx="106">
                  <c:v>39753</c:v>
                </c:pt>
                <c:pt idx="107">
                  <c:v>39783</c:v>
                </c:pt>
                <c:pt idx="108">
                  <c:v>39814</c:v>
                </c:pt>
                <c:pt idx="109">
                  <c:v>39845</c:v>
                </c:pt>
                <c:pt idx="110">
                  <c:v>39873</c:v>
                </c:pt>
                <c:pt idx="111">
                  <c:v>39904</c:v>
                </c:pt>
                <c:pt idx="112">
                  <c:v>39934</c:v>
                </c:pt>
                <c:pt idx="113">
                  <c:v>39965</c:v>
                </c:pt>
                <c:pt idx="114">
                  <c:v>39995</c:v>
                </c:pt>
                <c:pt idx="115">
                  <c:v>40026</c:v>
                </c:pt>
                <c:pt idx="116">
                  <c:v>40057</c:v>
                </c:pt>
                <c:pt idx="117">
                  <c:v>40087</c:v>
                </c:pt>
                <c:pt idx="118">
                  <c:v>40118</c:v>
                </c:pt>
                <c:pt idx="119">
                  <c:v>40148</c:v>
                </c:pt>
                <c:pt idx="120">
                  <c:v>40179</c:v>
                </c:pt>
                <c:pt idx="121">
                  <c:v>40210</c:v>
                </c:pt>
                <c:pt idx="122">
                  <c:v>40238</c:v>
                </c:pt>
                <c:pt idx="123">
                  <c:v>40269</c:v>
                </c:pt>
                <c:pt idx="124">
                  <c:v>40299</c:v>
                </c:pt>
                <c:pt idx="125">
                  <c:v>40330</c:v>
                </c:pt>
                <c:pt idx="126">
                  <c:v>40360</c:v>
                </c:pt>
                <c:pt idx="127">
                  <c:v>40391</c:v>
                </c:pt>
                <c:pt idx="128">
                  <c:v>40422</c:v>
                </c:pt>
                <c:pt idx="129">
                  <c:v>40452</c:v>
                </c:pt>
                <c:pt idx="130">
                  <c:v>40483</c:v>
                </c:pt>
                <c:pt idx="131">
                  <c:v>40513</c:v>
                </c:pt>
                <c:pt idx="132">
                  <c:v>40544</c:v>
                </c:pt>
                <c:pt idx="133">
                  <c:v>40575</c:v>
                </c:pt>
                <c:pt idx="134">
                  <c:v>40603</c:v>
                </c:pt>
                <c:pt idx="135">
                  <c:v>40634</c:v>
                </c:pt>
                <c:pt idx="136">
                  <c:v>40664</c:v>
                </c:pt>
                <c:pt idx="137">
                  <c:v>40695</c:v>
                </c:pt>
                <c:pt idx="138">
                  <c:v>40725</c:v>
                </c:pt>
                <c:pt idx="139">
                  <c:v>40756</c:v>
                </c:pt>
                <c:pt idx="140">
                  <c:v>40787</c:v>
                </c:pt>
                <c:pt idx="141">
                  <c:v>40817</c:v>
                </c:pt>
                <c:pt idx="142">
                  <c:v>40848</c:v>
                </c:pt>
                <c:pt idx="143">
                  <c:v>40878</c:v>
                </c:pt>
                <c:pt idx="144">
                  <c:v>40909</c:v>
                </c:pt>
                <c:pt idx="145">
                  <c:v>40940</c:v>
                </c:pt>
                <c:pt idx="146">
                  <c:v>40969</c:v>
                </c:pt>
                <c:pt idx="147">
                  <c:v>41000</c:v>
                </c:pt>
                <c:pt idx="148">
                  <c:v>41030</c:v>
                </c:pt>
                <c:pt idx="149">
                  <c:v>41061</c:v>
                </c:pt>
                <c:pt idx="150">
                  <c:v>41091</c:v>
                </c:pt>
                <c:pt idx="151">
                  <c:v>41122</c:v>
                </c:pt>
                <c:pt idx="152">
                  <c:v>41153</c:v>
                </c:pt>
                <c:pt idx="153">
                  <c:v>41183</c:v>
                </c:pt>
                <c:pt idx="154">
                  <c:v>41214</c:v>
                </c:pt>
                <c:pt idx="155">
                  <c:v>41244</c:v>
                </c:pt>
                <c:pt idx="156">
                  <c:v>41275</c:v>
                </c:pt>
                <c:pt idx="157">
                  <c:v>41306</c:v>
                </c:pt>
                <c:pt idx="158">
                  <c:v>41334</c:v>
                </c:pt>
                <c:pt idx="159">
                  <c:v>41365</c:v>
                </c:pt>
                <c:pt idx="160">
                  <c:v>41395</c:v>
                </c:pt>
                <c:pt idx="161">
                  <c:v>41426</c:v>
                </c:pt>
                <c:pt idx="162">
                  <c:v>41456</c:v>
                </c:pt>
                <c:pt idx="163">
                  <c:v>41487</c:v>
                </c:pt>
                <c:pt idx="164">
                  <c:v>41518</c:v>
                </c:pt>
                <c:pt idx="165">
                  <c:v>41548</c:v>
                </c:pt>
                <c:pt idx="166">
                  <c:v>41579</c:v>
                </c:pt>
                <c:pt idx="167">
                  <c:v>41609</c:v>
                </c:pt>
                <c:pt idx="168">
                  <c:v>41640</c:v>
                </c:pt>
                <c:pt idx="169">
                  <c:v>41671</c:v>
                </c:pt>
                <c:pt idx="170">
                  <c:v>41699</c:v>
                </c:pt>
                <c:pt idx="171">
                  <c:v>41730</c:v>
                </c:pt>
                <c:pt idx="172">
                  <c:v>41760</c:v>
                </c:pt>
                <c:pt idx="173">
                  <c:v>41791</c:v>
                </c:pt>
                <c:pt idx="174">
                  <c:v>41821</c:v>
                </c:pt>
                <c:pt idx="175">
                  <c:v>41852</c:v>
                </c:pt>
                <c:pt idx="176">
                  <c:v>41883</c:v>
                </c:pt>
                <c:pt idx="177">
                  <c:v>41913</c:v>
                </c:pt>
                <c:pt idx="178">
                  <c:v>41944</c:v>
                </c:pt>
                <c:pt idx="179">
                  <c:v>41974</c:v>
                </c:pt>
                <c:pt idx="180">
                  <c:v>42005</c:v>
                </c:pt>
                <c:pt idx="181">
                  <c:v>42036</c:v>
                </c:pt>
                <c:pt idx="182">
                  <c:v>42064</c:v>
                </c:pt>
                <c:pt idx="183">
                  <c:v>42095</c:v>
                </c:pt>
                <c:pt idx="184">
                  <c:v>42125</c:v>
                </c:pt>
                <c:pt idx="185">
                  <c:v>42156</c:v>
                </c:pt>
                <c:pt idx="186">
                  <c:v>42186</c:v>
                </c:pt>
                <c:pt idx="187">
                  <c:v>42217</c:v>
                </c:pt>
                <c:pt idx="188">
                  <c:v>42248</c:v>
                </c:pt>
                <c:pt idx="189">
                  <c:v>42278</c:v>
                </c:pt>
                <c:pt idx="190">
                  <c:v>42309</c:v>
                </c:pt>
                <c:pt idx="191">
                  <c:v>42339</c:v>
                </c:pt>
                <c:pt idx="192">
                  <c:v>42370</c:v>
                </c:pt>
                <c:pt idx="193">
                  <c:v>42401</c:v>
                </c:pt>
                <c:pt idx="194">
                  <c:v>42430</c:v>
                </c:pt>
                <c:pt idx="195">
                  <c:v>42461</c:v>
                </c:pt>
                <c:pt idx="196">
                  <c:v>42491</c:v>
                </c:pt>
                <c:pt idx="197">
                  <c:v>42522</c:v>
                </c:pt>
                <c:pt idx="198">
                  <c:v>42552</c:v>
                </c:pt>
                <c:pt idx="199">
                  <c:v>42583</c:v>
                </c:pt>
                <c:pt idx="200">
                  <c:v>42614</c:v>
                </c:pt>
                <c:pt idx="201">
                  <c:v>42644</c:v>
                </c:pt>
                <c:pt idx="202">
                  <c:v>42675</c:v>
                </c:pt>
                <c:pt idx="203">
                  <c:v>42705</c:v>
                </c:pt>
                <c:pt idx="204">
                  <c:v>42736</c:v>
                </c:pt>
                <c:pt idx="205">
                  <c:v>42767</c:v>
                </c:pt>
                <c:pt idx="206">
                  <c:v>42795</c:v>
                </c:pt>
                <c:pt idx="207">
                  <c:v>42826</c:v>
                </c:pt>
                <c:pt idx="208">
                  <c:v>42856</c:v>
                </c:pt>
                <c:pt idx="209">
                  <c:v>42887</c:v>
                </c:pt>
                <c:pt idx="210">
                  <c:v>42917</c:v>
                </c:pt>
                <c:pt idx="211">
                  <c:v>42948</c:v>
                </c:pt>
                <c:pt idx="212">
                  <c:v>42979</c:v>
                </c:pt>
                <c:pt idx="213">
                  <c:v>43009</c:v>
                </c:pt>
                <c:pt idx="214">
                  <c:v>43040</c:v>
                </c:pt>
                <c:pt idx="215">
                  <c:v>43070</c:v>
                </c:pt>
                <c:pt idx="216">
                  <c:v>43101</c:v>
                </c:pt>
                <c:pt idx="217">
                  <c:v>43132</c:v>
                </c:pt>
                <c:pt idx="218">
                  <c:v>43160</c:v>
                </c:pt>
                <c:pt idx="219">
                  <c:v>43191</c:v>
                </c:pt>
                <c:pt idx="220">
                  <c:v>43221</c:v>
                </c:pt>
                <c:pt idx="221">
                  <c:v>43252</c:v>
                </c:pt>
                <c:pt idx="222">
                  <c:v>43282</c:v>
                </c:pt>
                <c:pt idx="223">
                  <c:v>43313</c:v>
                </c:pt>
                <c:pt idx="224">
                  <c:v>43344</c:v>
                </c:pt>
                <c:pt idx="225">
                  <c:v>43374</c:v>
                </c:pt>
                <c:pt idx="226">
                  <c:v>43405</c:v>
                </c:pt>
                <c:pt idx="227">
                  <c:v>43435</c:v>
                </c:pt>
                <c:pt idx="228">
                  <c:v>43466</c:v>
                </c:pt>
                <c:pt idx="229">
                  <c:v>43497</c:v>
                </c:pt>
                <c:pt idx="230">
                  <c:v>43525</c:v>
                </c:pt>
                <c:pt idx="231">
                  <c:v>43556</c:v>
                </c:pt>
                <c:pt idx="232">
                  <c:v>43586</c:v>
                </c:pt>
                <c:pt idx="233">
                  <c:v>43617</c:v>
                </c:pt>
                <c:pt idx="234">
                  <c:v>43647</c:v>
                </c:pt>
                <c:pt idx="235">
                  <c:v>43678</c:v>
                </c:pt>
                <c:pt idx="236">
                  <c:v>43709</c:v>
                </c:pt>
                <c:pt idx="237">
                  <c:v>43739</c:v>
                </c:pt>
                <c:pt idx="238">
                  <c:v>43770</c:v>
                </c:pt>
                <c:pt idx="239">
                  <c:v>43800</c:v>
                </c:pt>
                <c:pt idx="240">
                  <c:v>43831</c:v>
                </c:pt>
                <c:pt idx="241">
                  <c:v>43862</c:v>
                </c:pt>
                <c:pt idx="242">
                  <c:v>43891</c:v>
                </c:pt>
                <c:pt idx="243">
                  <c:v>43922</c:v>
                </c:pt>
                <c:pt idx="244">
                  <c:v>43952</c:v>
                </c:pt>
                <c:pt idx="245">
                  <c:v>43983</c:v>
                </c:pt>
                <c:pt idx="246">
                  <c:v>44013</c:v>
                </c:pt>
                <c:pt idx="247">
                  <c:v>44044</c:v>
                </c:pt>
                <c:pt idx="248">
                  <c:v>44075</c:v>
                </c:pt>
                <c:pt idx="249">
                  <c:v>44105</c:v>
                </c:pt>
                <c:pt idx="250">
                  <c:v>44136</c:v>
                </c:pt>
                <c:pt idx="251">
                  <c:v>44166</c:v>
                </c:pt>
                <c:pt idx="252">
                  <c:v>44197</c:v>
                </c:pt>
                <c:pt idx="253">
                  <c:v>44228</c:v>
                </c:pt>
                <c:pt idx="254">
                  <c:v>44256</c:v>
                </c:pt>
                <c:pt idx="255">
                  <c:v>44287</c:v>
                </c:pt>
                <c:pt idx="256">
                  <c:v>44317</c:v>
                </c:pt>
                <c:pt idx="257">
                  <c:v>44348</c:v>
                </c:pt>
                <c:pt idx="258">
                  <c:v>44378</c:v>
                </c:pt>
                <c:pt idx="259">
                  <c:v>44409</c:v>
                </c:pt>
                <c:pt idx="260">
                  <c:v>44440</c:v>
                </c:pt>
                <c:pt idx="261">
                  <c:v>44470</c:v>
                </c:pt>
                <c:pt idx="262">
                  <c:v>44501</c:v>
                </c:pt>
                <c:pt idx="263">
                  <c:v>44531</c:v>
                </c:pt>
                <c:pt idx="264">
                  <c:v>44562</c:v>
                </c:pt>
                <c:pt idx="265">
                  <c:v>44593</c:v>
                </c:pt>
                <c:pt idx="266">
                  <c:v>44621</c:v>
                </c:pt>
                <c:pt idx="267">
                  <c:v>44652</c:v>
                </c:pt>
                <c:pt idx="268">
                  <c:v>44682</c:v>
                </c:pt>
                <c:pt idx="269">
                  <c:v>44713</c:v>
                </c:pt>
                <c:pt idx="270">
                  <c:v>44743</c:v>
                </c:pt>
                <c:pt idx="271">
                  <c:v>44774</c:v>
                </c:pt>
                <c:pt idx="272">
                  <c:v>44805</c:v>
                </c:pt>
                <c:pt idx="273">
                  <c:v>44835</c:v>
                </c:pt>
                <c:pt idx="274">
                  <c:v>44866</c:v>
                </c:pt>
                <c:pt idx="275">
                  <c:v>44896</c:v>
                </c:pt>
                <c:pt idx="276">
                  <c:v>44927</c:v>
                </c:pt>
                <c:pt idx="277">
                  <c:v>44958</c:v>
                </c:pt>
                <c:pt idx="278">
                  <c:v>44986</c:v>
                </c:pt>
                <c:pt idx="279">
                  <c:v>45017</c:v>
                </c:pt>
                <c:pt idx="280">
                  <c:v>45047</c:v>
                </c:pt>
                <c:pt idx="281">
                  <c:v>45078</c:v>
                </c:pt>
                <c:pt idx="282">
                  <c:v>45108</c:v>
                </c:pt>
                <c:pt idx="283">
                  <c:v>45139</c:v>
                </c:pt>
                <c:pt idx="284">
                  <c:v>45170</c:v>
                </c:pt>
                <c:pt idx="285">
                  <c:v>45200</c:v>
                </c:pt>
                <c:pt idx="286">
                  <c:v>45231</c:v>
                </c:pt>
                <c:pt idx="287">
                  <c:v>45261</c:v>
                </c:pt>
                <c:pt idx="288">
                  <c:v>45292</c:v>
                </c:pt>
                <c:pt idx="289">
                  <c:v>45323</c:v>
                </c:pt>
                <c:pt idx="290">
                  <c:v>45352</c:v>
                </c:pt>
                <c:pt idx="291">
                  <c:v>45383</c:v>
                </c:pt>
                <c:pt idx="292">
                  <c:v>45413</c:v>
                </c:pt>
                <c:pt idx="293">
                  <c:v>45444</c:v>
                </c:pt>
                <c:pt idx="294">
                  <c:v>45474</c:v>
                </c:pt>
                <c:pt idx="295">
                  <c:v>45505</c:v>
                </c:pt>
                <c:pt idx="296">
                  <c:v>45536</c:v>
                </c:pt>
                <c:pt idx="297">
                  <c:v>45566</c:v>
                </c:pt>
                <c:pt idx="298">
                  <c:v>45597</c:v>
                </c:pt>
                <c:pt idx="299">
                  <c:v>45627</c:v>
                </c:pt>
                <c:pt idx="300">
                  <c:v>45658</c:v>
                </c:pt>
                <c:pt idx="301">
                  <c:v>45689</c:v>
                </c:pt>
                <c:pt idx="302">
                  <c:v>45717</c:v>
                </c:pt>
                <c:pt idx="303">
                  <c:v>45748</c:v>
                </c:pt>
                <c:pt idx="304">
                  <c:v>45778</c:v>
                </c:pt>
                <c:pt idx="305">
                  <c:v>45809</c:v>
                </c:pt>
                <c:pt idx="306">
                  <c:v>45839</c:v>
                </c:pt>
                <c:pt idx="307">
                  <c:v>45870</c:v>
                </c:pt>
              </c:numCache>
            </c:numRef>
          </c:cat>
          <c:val>
            <c:numRef>
              <c:f>Sheet1!$E$279:$E$586</c:f>
              <c:numCache>
                <c:formatCode>_-* #,##0_-;\-* #,##0_-;_-* "-"??_-;_-@_-</c:formatCode>
                <c:ptCount val="308"/>
                <c:pt idx="0">
                  <c:v>619.39300000000003</c:v>
                </c:pt>
                <c:pt idx="1">
                  <c:v>619.39300000000003</c:v>
                </c:pt>
                <c:pt idx="2">
                  <c:v>619.39300000000003</c:v>
                </c:pt>
                <c:pt idx="3">
                  <c:v>619.39300000000003</c:v>
                </c:pt>
                <c:pt idx="4">
                  <c:v>619.39300000000003</c:v>
                </c:pt>
                <c:pt idx="5">
                  <c:v>619.39300000000003</c:v>
                </c:pt>
                <c:pt idx="6">
                  <c:v>601.68499999999995</c:v>
                </c:pt>
                <c:pt idx="7">
                  <c:v>601.68499999999995</c:v>
                </c:pt>
                <c:pt idx="8">
                  <c:v>601.68499999999995</c:v>
                </c:pt>
                <c:pt idx="9">
                  <c:v>601.68499999999995</c:v>
                </c:pt>
                <c:pt idx="10">
                  <c:v>601.68499999999995</c:v>
                </c:pt>
                <c:pt idx="11">
                  <c:v>601.68499999999995</c:v>
                </c:pt>
                <c:pt idx="12">
                  <c:v>601.68499999999995</c:v>
                </c:pt>
                <c:pt idx="13">
                  <c:v>601.68499999999995</c:v>
                </c:pt>
                <c:pt idx="14">
                  <c:v>601.68499999999995</c:v>
                </c:pt>
                <c:pt idx="15">
                  <c:v>601.68499999999995</c:v>
                </c:pt>
                <c:pt idx="16">
                  <c:v>601.68499999999995</c:v>
                </c:pt>
                <c:pt idx="17">
                  <c:v>601.68499999999995</c:v>
                </c:pt>
                <c:pt idx="18">
                  <c:v>554.78010000000006</c:v>
                </c:pt>
                <c:pt idx="19">
                  <c:v>554.78010000000006</c:v>
                </c:pt>
                <c:pt idx="20">
                  <c:v>554.78010000000006</c:v>
                </c:pt>
                <c:pt idx="21">
                  <c:v>554.78010000000006</c:v>
                </c:pt>
                <c:pt idx="22">
                  <c:v>554.78010000000006</c:v>
                </c:pt>
                <c:pt idx="23">
                  <c:v>554.78010000000006</c:v>
                </c:pt>
                <c:pt idx="24">
                  <c:v>554.78010000000006</c:v>
                </c:pt>
                <c:pt idx="25">
                  <c:v>554.78010000000006</c:v>
                </c:pt>
                <c:pt idx="26">
                  <c:v>554.78010000000006</c:v>
                </c:pt>
                <c:pt idx="27">
                  <c:v>554.78010000000006</c:v>
                </c:pt>
                <c:pt idx="28">
                  <c:v>554.78010000000006</c:v>
                </c:pt>
                <c:pt idx="29">
                  <c:v>554.78010000000006</c:v>
                </c:pt>
                <c:pt idx="30">
                  <c:v>499.1891</c:v>
                </c:pt>
                <c:pt idx="31">
                  <c:v>499.1891</c:v>
                </c:pt>
                <c:pt idx="32">
                  <c:v>499.1891</c:v>
                </c:pt>
                <c:pt idx="33">
                  <c:v>499.1891</c:v>
                </c:pt>
                <c:pt idx="34">
                  <c:v>499.1891</c:v>
                </c:pt>
                <c:pt idx="35">
                  <c:v>499.1891</c:v>
                </c:pt>
                <c:pt idx="36">
                  <c:v>499.1891</c:v>
                </c:pt>
                <c:pt idx="37">
                  <c:v>499.1891</c:v>
                </c:pt>
                <c:pt idx="38">
                  <c:v>499.1891</c:v>
                </c:pt>
                <c:pt idx="39">
                  <c:v>499.1891</c:v>
                </c:pt>
                <c:pt idx="40">
                  <c:v>499.1891</c:v>
                </c:pt>
                <c:pt idx="41">
                  <c:v>499.1891</c:v>
                </c:pt>
                <c:pt idx="42">
                  <c:v>474.54899999999998</c:v>
                </c:pt>
                <c:pt idx="43">
                  <c:v>474.54899999999998</c:v>
                </c:pt>
                <c:pt idx="44">
                  <c:v>474.54899999999998</c:v>
                </c:pt>
                <c:pt idx="45">
                  <c:v>474.54899999999998</c:v>
                </c:pt>
                <c:pt idx="46">
                  <c:v>474.54899999999998</c:v>
                </c:pt>
                <c:pt idx="47">
                  <c:v>474.54899999999998</c:v>
                </c:pt>
                <c:pt idx="48">
                  <c:v>474.54899999999998</c:v>
                </c:pt>
                <c:pt idx="49">
                  <c:v>474.54899999999998</c:v>
                </c:pt>
                <c:pt idx="50">
                  <c:v>474.54899999999998</c:v>
                </c:pt>
                <c:pt idx="51">
                  <c:v>474.54899999999998</c:v>
                </c:pt>
                <c:pt idx="52">
                  <c:v>474.54899999999998</c:v>
                </c:pt>
                <c:pt idx="53">
                  <c:v>474.54899999999998</c:v>
                </c:pt>
                <c:pt idx="54">
                  <c:v>475.44579999999996</c:v>
                </c:pt>
                <c:pt idx="55">
                  <c:v>475.44579999999996</c:v>
                </c:pt>
                <c:pt idx="56">
                  <c:v>475.44579999999996</c:v>
                </c:pt>
                <c:pt idx="57">
                  <c:v>475.44579999999996</c:v>
                </c:pt>
                <c:pt idx="58">
                  <c:v>475.44579999999996</c:v>
                </c:pt>
                <c:pt idx="59">
                  <c:v>475.44579999999996</c:v>
                </c:pt>
                <c:pt idx="60">
                  <c:v>475.44579999999996</c:v>
                </c:pt>
                <c:pt idx="61">
                  <c:v>475.44579999999996</c:v>
                </c:pt>
                <c:pt idx="62">
                  <c:v>475.44579999999996</c:v>
                </c:pt>
                <c:pt idx="63">
                  <c:v>475.44579999999996</c:v>
                </c:pt>
                <c:pt idx="64">
                  <c:v>475.44579999999996</c:v>
                </c:pt>
                <c:pt idx="65">
                  <c:v>475.44579999999996</c:v>
                </c:pt>
                <c:pt idx="66">
                  <c:v>461</c:v>
                </c:pt>
                <c:pt idx="67">
                  <c:v>461</c:v>
                </c:pt>
                <c:pt idx="68">
                  <c:v>461</c:v>
                </c:pt>
                <c:pt idx="69">
                  <c:v>461</c:v>
                </c:pt>
                <c:pt idx="70">
                  <c:v>461</c:v>
                </c:pt>
                <c:pt idx="71">
                  <c:v>461</c:v>
                </c:pt>
                <c:pt idx="72">
                  <c:v>461</c:v>
                </c:pt>
                <c:pt idx="73">
                  <c:v>461</c:v>
                </c:pt>
                <c:pt idx="74">
                  <c:v>461</c:v>
                </c:pt>
                <c:pt idx="75">
                  <c:v>461</c:v>
                </c:pt>
                <c:pt idx="76">
                  <c:v>461</c:v>
                </c:pt>
                <c:pt idx="77">
                  <c:v>461</c:v>
                </c:pt>
                <c:pt idx="78">
                  <c:v>430</c:v>
                </c:pt>
                <c:pt idx="79">
                  <c:v>430</c:v>
                </c:pt>
                <c:pt idx="80">
                  <c:v>430</c:v>
                </c:pt>
                <c:pt idx="81">
                  <c:v>430</c:v>
                </c:pt>
                <c:pt idx="82">
                  <c:v>430</c:v>
                </c:pt>
                <c:pt idx="83">
                  <c:v>430</c:v>
                </c:pt>
                <c:pt idx="84">
                  <c:v>430</c:v>
                </c:pt>
                <c:pt idx="85">
                  <c:v>430</c:v>
                </c:pt>
                <c:pt idx="86">
                  <c:v>430</c:v>
                </c:pt>
                <c:pt idx="87">
                  <c:v>430</c:v>
                </c:pt>
                <c:pt idx="88">
                  <c:v>430</c:v>
                </c:pt>
                <c:pt idx="89">
                  <c:v>430</c:v>
                </c:pt>
                <c:pt idx="90">
                  <c:v>400</c:v>
                </c:pt>
                <c:pt idx="91">
                  <c:v>400</c:v>
                </c:pt>
                <c:pt idx="92">
                  <c:v>400</c:v>
                </c:pt>
                <c:pt idx="93">
                  <c:v>400</c:v>
                </c:pt>
                <c:pt idx="94">
                  <c:v>400</c:v>
                </c:pt>
                <c:pt idx="95">
                  <c:v>400</c:v>
                </c:pt>
                <c:pt idx="96">
                  <c:v>400</c:v>
                </c:pt>
                <c:pt idx="97">
                  <c:v>400</c:v>
                </c:pt>
                <c:pt idx="98">
                  <c:v>400</c:v>
                </c:pt>
                <c:pt idx="99">
                  <c:v>400</c:v>
                </c:pt>
                <c:pt idx="100">
                  <c:v>400</c:v>
                </c:pt>
                <c:pt idx="101">
                  <c:v>400</c:v>
                </c:pt>
                <c:pt idx="102">
                  <c:v>362</c:v>
                </c:pt>
                <c:pt idx="103">
                  <c:v>362</c:v>
                </c:pt>
                <c:pt idx="104">
                  <c:v>362</c:v>
                </c:pt>
                <c:pt idx="105">
                  <c:v>362</c:v>
                </c:pt>
                <c:pt idx="106">
                  <c:v>362</c:v>
                </c:pt>
                <c:pt idx="107">
                  <c:v>362</c:v>
                </c:pt>
                <c:pt idx="108">
                  <c:v>362</c:v>
                </c:pt>
                <c:pt idx="109">
                  <c:v>362</c:v>
                </c:pt>
                <c:pt idx="110">
                  <c:v>362</c:v>
                </c:pt>
                <c:pt idx="111">
                  <c:v>362</c:v>
                </c:pt>
                <c:pt idx="112">
                  <c:v>362</c:v>
                </c:pt>
                <c:pt idx="113">
                  <c:v>362</c:v>
                </c:pt>
                <c:pt idx="114">
                  <c:v>343</c:v>
                </c:pt>
                <c:pt idx="115">
                  <c:v>343</c:v>
                </c:pt>
                <c:pt idx="116">
                  <c:v>343</c:v>
                </c:pt>
                <c:pt idx="117">
                  <c:v>343</c:v>
                </c:pt>
                <c:pt idx="118">
                  <c:v>343</c:v>
                </c:pt>
                <c:pt idx="119">
                  <c:v>343</c:v>
                </c:pt>
                <c:pt idx="120">
                  <c:v>343</c:v>
                </c:pt>
                <c:pt idx="121">
                  <c:v>343</c:v>
                </c:pt>
                <c:pt idx="122">
                  <c:v>343</c:v>
                </c:pt>
                <c:pt idx="123">
                  <c:v>343</c:v>
                </c:pt>
                <c:pt idx="124">
                  <c:v>343</c:v>
                </c:pt>
                <c:pt idx="125">
                  <c:v>343</c:v>
                </c:pt>
                <c:pt idx="126">
                  <c:v>344.9</c:v>
                </c:pt>
                <c:pt idx="127">
                  <c:v>344.9</c:v>
                </c:pt>
                <c:pt idx="128">
                  <c:v>344.9</c:v>
                </c:pt>
                <c:pt idx="129">
                  <c:v>344.9</c:v>
                </c:pt>
                <c:pt idx="130">
                  <c:v>344.9</c:v>
                </c:pt>
                <c:pt idx="131">
                  <c:v>344.9</c:v>
                </c:pt>
                <c:pt idx="132">
                  <c:v>344.9</c:v>
                </c:pt>
                <c:pt idx="133">
                  <c:v>344.9</c:v>
                </c:pt>
                <c:pt idx="134">
                  <c:v>344.9</c:v>
                </c:pt>
                <c:pt idx="135">
                  <c:v>344.9</c:v>
                </c:pt>
                <c:pt idx="136">
                  <c:v>344.9</c:v>
                </c:pt>
                <c:pt idx="137">
                  <c:v>344.9</c:v>
                </c:pt>
                <c:pt idx="138">
                  <c:v>350.40599999999995</c:v>
                </c:pt>
                <c:pt idx="139">
                  <c:v>350.40599999999995</c:v>
                </c:pt>
                <c:pt idx="140">
                  <c:v>350.40599999999995</c:v>
                </c:pt>
                <c:pt idx="141">
                  <c:v>350.40599999999995</c:v>
                </c:pt>
                <c:pt idx="142">
                  <c:v>350.40599999999995</c:v>
                </c:pt>
                <c:pt idx="143">
                  <c:v>350.40599999999995</c:v>
                </c:pt>
                <c:pt idx="144">
                  <c:v>350.40599999999995</c:v>
                </c:pt>
                <c:pt idx="145">
                  <c:v>350.40599999999995</c:v>
                </c:pt>
                <c:pt idx="146">
                  <c:v>350.40599999999995</c:v>
                </c:pt>
                <c:pt idx="147">
                  <c:v>350.40599999999995</c:v>
                </c:pt>
                <c:pt idx="148">
                  <c:v>350.40599999999995</c:v>
                </c:pt>
                <c:pt idx="149">
                  <c:v>350.40599999999995</c:v>
                </c:pt>
                <c:pt idx="150">
                  <c:v>363.65273566545005</c:v>
                </c:pt>
                <c:pt idx="151">
                  <c:v>363.65273566545005</c:v>
                </c:pt>
                <c:pt idx="152">
                  <c:v>363.65273566545005</c:v>
                </c:pt>
                <c:pt idx="153">
                  <c:v>363.65273566545005</c:v>
                </c:pt>
                <c:pt idx="154">
                  <c:v>363.65273566545005</c:v>
                </c:pt>
                <c:pt idx="155">
                  <c:v>363.65273566545005</c:v>
                </c:pt>
                <c:pt idx="156">
                  <c:v>363.65273566545005</c:v>
                </c:pt>
                <c:pt idx="157">
                  <c:v>363.65273566545005</c:v>
                </c:pt>
                <c:pt idx="158">
                  <c:v>363.65273566545005</c:v>
                </c:pt>
                <c:pt idx="159">
                  <c:v>363.65273566545005</c:v>
                </c:pt>
                <c:pt idx="160">
                  <c:v>363.65273566545005</c:v>
                </c:pt>
                <c:pt idx="161">
                  <c:v>363.65273566545005</c:v>
                </c:pt>
                <c:pt idx="162">
                  <c:v>371.08157170305003</c:v>
                </c:pt>
                <c:pt idx="163">
                  <c:v>371.08157170305003</c:v>
                </c:pt>
                <c:pt idx="164">
                  <c:v>371.08157170305003</c:v>
                </c:pt>
                <c:pt idx="165">
                  <c:v>371.08157170305003</c:v>
                </c:pt>
                <c:pt idx="166">
                  <c:v>371.08157170305003</c:v>
                </c:pt>
                <c:pt idx="167">
                  <c:v>371.08157170305003</c:v>
                </c:pt>
                <c:pt idx="168">
                  <c:v>371.08157170305003</c:v>
                </c:pt>
                <c:pt idx="169">
                  <c:v>371.08157170305003</c:v>
                </c:pt>
                <c:pt idx="170">
                  <c:v>371.08157170305003</c:v>
                </c:pt>
                <c:pt idx="171">
                  <c:v>371.08157170305003</c:v>
                </c:pt>
                <c:pt idx="172">
                  <c:v>371.08157170305003</c:v>
                </c:pt>
                <c:pt idx="173">
                  <c:v>371.08157170305003</c:v>
                </c:pt>
                <c:pt idx="174">
                  <c:v>346</c:v>
                </c:pt>
                <c:pt idx="175">
                  <c:v>346</c:v>
                </c:pt>
                <c:pt idx="176">
                  <c:v>346</c:v>
                </c:pt>
                <c:pt idx="177">
                  <c:v>346</c:v>
                </c:pt>
                <c:pt idx="178">
                  <c:v>346</c:v>
                </c:pt>
                <c:pt idx="179">
                  <c:v>346</c:v>
                </c:pt>
                <c:pt idx="180">
                  <c:v>346</c:v>
                </c:pt>
                <c:pt idx="181">
                  <c:v>346</c:v>
                </c:pt>
                <c:pt idx="182">
                  <c:v>346</c:v>
                </c:pt>
                <c:pt idx="183">
                  <c:v>346</c:v>
                </c:pt>
                <c:pt idx="184">
                  <c:v>346</c:v>
                </c:pt>
                <c:pt idx="185">
                  <c:v>346</c:v>
                </c:pt>
                <c:pt idx="186">
                  <c:v>325</c:v>
                </c:pt>
                <c:pt idx="187">
                  <c:v>325</c:v>
                </c:pt>
                <c:pt idx="188">
                  <c:v>325</c:v>
                </c:pt>
                <c:pt idx="189">
                  <c:v>325</c:v>
                </c:pt>
                <c:pt idx="190">
                  <c:v>325</c:v>
                </c:pt>
                <c:pt idx="191">
                  <c:v>325</c:v>
                </c:pt>
                <c:pt idx="192">
                  <c:v>325</c:v>
                </c:pt>
                <c:pt idx="193">
                  <c:v>325</c:v>
                </c:pt>
                <c:pt idx="194">
                  <c:v>325</c:v>
                </c:pt>
                <c:pt idx="195">
                  <c:v>325</c:v>
                </c:pt>
                <c:pt idx="196">
                  <c:v>325</c:v>
                </c:pt>
                <c:pt idx="197">
                  <c:v>325</c:v>
                </c:pt>
                <c:pt idx="198">
                  <c:v>340</c:v>
                </c:pt>
                <c:pt idx="199">
                  <c:v>340</c:v>
                </c:pt>
                <c:pt idx="200">
                  <c:v>340</c:v>
                </c:pt>
                <c:pt idx="201">
                  <c:v>340</c:v>
                </c:pt>
                <c:pt idx="202">
                  <c:v>340</c:v>
                </c:pt>
                <c:pt idx="203">
                  <c:v>340</c:v>
                </c:pt>
                <c:pt idx="204">
                  <c:v>340</c:v>
                </c:pt>
                <c:pt idx="205">
                  <c:v>340</c:v>
                </c:pt>
                <c:pt idx="206">
                  <c:v>340</c:v>
                </c:pt>
                <c:pt idx="207">
                  <c:v>340</c:v>
                </c:pt>
                <c:pt idx="208">
                  <c:v>340</c:v>
                </c:pt>
                <c:pt idx="209">
                  <c:v>340</c:v>
                </c:pt>
                <c:pt idx="210">
                  <c:v>341</c:v>
                </c:pt>
                <c:pt idx="211">
                  <c:v>341</c:v>
                </c:pt>
                <c:pt idx="212">
                  <c:v>341</c:v>
                </c:pt>
                <c:pt idx="213">
                  <c:v>341</c:v>
                </c:pt>
                <c:pt idx="214">
                  <c:v>341</c:v>
                </c:pt>
                <c:pt idx="215">
                  <c:v>341</c:v>
                </c:pt>
                <c:pt idx="216">
                  <c:v>341</c:v>
                </c:pt>
                <c:pt idx="217">
                  <c:v>341</c:v>
                </c:pt>
                <c:pt idx="218">
                  <c:v>341</c:v>
                </c:pt>
                <c:pt idx="219">
                  <c:v>341</c:v>
                </c:pt>
                <c:pt idx="220">
                  <c:v>341</c:v>
                </c:pt>
                <c:pt idx="221">
                  <c:v>341</c:v>
                </c:pt>
                <c:pt idx="222">
                  <c:v>300</c:v>
                </c:pt>
                <c:pt idx="223">
                  <c:v>300</c:v>
                </c:pt>
                <c:pt idx="224">
                  <c:v>300</c:v>
                </c:pt>
                <c:pt idx="225">
                  <c:v>300</c:v>
                </c:pt>
                <c:pt idx="226">
                  <c:v>300</c:v>
                </c:pt>
                <c:pt idx="227">
                  <c:v>300</c:v>
                </c:pt>
                <c:pt idx="228">
                  <c:v>300</c:v>
                </c:pt>
                <c:pt idx="229">
                  <c:v>300</c:v>
                </c:pt>
                <c:pt idx="230">
                  <c:v>300</c:v>
                </c:pt>
                <c:pt idx="231">
                  <c:v>300</c:v>
                </c:pt>
                <c:pt idx="232">
                  <c:v>300</c:v>
                </c:pt>
                <c:pt idx="233">
                  <c:v>300</c:v>
                </c:pt>
                <c:pt idx="234">
                  <c:v>284</c:v>
                </c:pt>
                <c:pt idx="235">
                  <c:v>284</c:v>
                </c:pt>
                <c:pt idx="236">
                  <c:v>284</c:v>
                </c:pt>
                <c:pt idx="237">
                  <c:v>284</c:v>
                </c:pt>
                <c:pt idx="238">
                  <c:v>284</c:v>
                </c:pt>
                <c:pt idx="239">
                  <c:v>284</c:v>
                </c:pt>
                <c:pt idx="240">
                  <c:v>284</c:v>
                </c:pt>
                <c:pt idx="241">
                  <c:v>284</c:v>
                </c:pt>
                <c:pt idx="242">
                  <c:v>284</c:v>
                </c:pt>
                <c:pt idx="243">
                  <c:v>284</c:v>
                </c:pt>
                <c:pt idx="244">
                  <c:v>284</c:v>
                </c:pt>
                <c:pt idx="245">
                  <c:v>284</c:v>
                </c:pt>
                <c:pt idx="246">
                  <c:v>294</c:v>
                </c:pt>
                <c:pt idx="247">
                  <c:v>294</c:v>
                </c:pt>
                <c:pt idx="248">
                  <c:v>294</c:v>
                </c:pt>
                <c:pt idx="249">
                  <c:v>294</c:v>
                </c:pt>
                <c:pt idx="250">
                  <c:v>294</c:v>
                </c:pt>
                <c:pt idx="251">
                  <c:v>294</c:v>
                </c:pt>
                <c:pt idx="252">
                  <c:v>294</c:v>
                </c:pt>
                <c:pt idx="253">
                  <c:v>294</c:v>
                </c:pt>
                <c:pt idx="254">
                  <c:v>294</c:v>
                </c:pt>
                <c:pt idx="255">
                  <c:v>294</c:v>
                </c:pt>
                <c:pt idx="256">
                  <c:v>294</c:v>
                </c:pt>
                <c:pt idx="257">
                  <c:v>294</c:v>
                </c:pt>
                <c:pt idx="258">
                  <c:v>324</c:v>
                </c:pt>
                <c:pt idx="259">
                  <c:v>324</c:v>
                </c:pt>
                <c:pt idx="260">
                  <c:v>324</c:v>
                </c:pt>
                <c:pt idx="261">
                  <c:v>324</c:v>
                </c:pt>
                <c:pt idx="262">
                  <c:v>324</c:v>
                </c:pt>
                <c:pt idx="263">
                  <c:v>324</c:v>
                </c:pt>
                <c:pt idx="264">
                  <c:v>324</c:v>
                </c:pt>
                <c:pt idx="265">
                  <c:v>324</c:v>
                </c:pt>
                <c:pt idx="266">
                  <c:v>324</c:v>
                </c:pt>
                <c:pt idx="267">
                  <c:v>324</c:v>
                </c:pt>
                <c:pt idx="268">
                  <c:v>324</c:v>
                </c:pt>
                <c:pt idx="269">
                  <c:v>324</c:v>
                </c:pt>
                <c:pt idx="270">
                  <c:v>328</c:v>
                </c:pt>
                <c:pt idx="271">
                  <c:v>328</c:v>
                </c:pt>
                <c:pt idx="272">
                  <c:v>328</c:v>
                </c:pt>
                <c:pt idx="273">
                  <c:v>328</c:v>
                </c:pt>
                <c:pt idx="274">
                  <c:v>328</c:v>
                </c:pt>
                <c:pt idx="275">
                  <c:v>328</c:v>
                </c:pt>
                <c:pt idx="276">
                  <c:v>328</c:v>
                </c:pt>
                <c:pt idx="277">
                  <c:v>328</c:v>
                </c:pt>
                <c:pt idx="278">
                  <c:v>328</c:v>
                </c:pt>
                <c:pt idx="279">
                  <c:v>328</c:v>
                </c:pt>
                <c:pt idx="280">
                  <c:v>328</c:v>
                </c:pt>
                <c:pt idx="281">
                  <c:v>328</c:v>
                </c:pt>
                <c:pt idx="282">
                  <c:v>318</c:v>
                </c:pt>
                <c:pt idx="283">
                  <c:v>318</c:v>
                </c:pt>
                <c:pt idx="284">
                  <c:v>318</c:v>
                </c:pt>
                <c:pt idx="285">
                  <c:v>318</c:v>
                </c:pt>
                <c:pt idx="286">
                  <c:v>318</c:v>
                </c:pt>
                <c:pt idx="287">
                  <c:v>318</c:v>
                </c:pt>
                <c:pt idx="288">
                  <c:v>318</c:v>
                </c:pt>
                <c:pt idx="289">
                  <c:v>318</c:v>
                </c:pt>
                <c:pt idx="290">
                  <c:v>318</c:v>
                </c:pt>
                <c:pt idx="291">
                  <c:v>318</c:v>
                </c:pt>
                <c:pt idx="292">
                  <c:v>318</c:v>
                </c:pt>
                <c:pt idx="293">
                  <c:v>318</c:v>
                </c:pt>
                <c:pt idx="294">
                  <c:v>285</c:v>
                </c:pt>
                <c:pt idx="295">
                  <c:v>285</c:v>
                </c:pt>
                <c:pt idx="296">
                  <c:v>285</c:v>
                </c:pt>
                <c:pt idx="297">
                  <c:v>285</c:v>
                </c:pt>
                <c:pt idx="298">
                  <c:v>285</c:v>
                </c:pt>
                <c:pt idx="299">
                  <c:v>285</c:v>
                </c:pt>
                <c:pt idx="300">
                  <c:v>285</c:v>
                </c:pt>
                <c:pt idx="301">
                  <c:v>285</c:v>
                </c:pt>
                <c:pt idx="302">
                  <c:v>285</c:v>
                </c:pt>
                <c:pt idx="303">
                  <c:v>285</c:v>
                </c:pt>
                <c:pt idx="304">
                  <c:v>285</c:v>
                </c:pt>
                <c:pt idx="305">
                  <c:v>285</c:v>
                </c:pt>
                <c:pt idx="306">
                  <c:v>251.5</c:v>
                </c:pt>
                <c:pt idx="307">
                  <c:v>251.5</c:v>
                </c:pt>
              </c:numCache>
            </c:numRef>
          </c:val>
          <c:smooth val="1"/>
          <c:extLst>
            <c:ext xmlns:c16="http://schemas.microsoft.com/office/drawing/2014/chart" uri="{C3380CC4-5D6E-409C-BE32-E72D297353CC}">
              <c16:uniqueId val="{00000001-80CD-4666-9288-7299DF7D4E22}"/>
            </c:ext>
          </c:extLst>
        </c:ser>
        <c:dLbls>
          <c:showLegendKey val="0"/>
          <c:showVal val="0"/>
          <c:showCatName val="0"/>
          <c:showSerName val="0"/>
          <c:showPercent val="0"/>
          <c:showBubbleSize val="0"/>
        </c:dLbls>
        <c:marker val="1"/>
        <c:smooth val="0"/>
        <c:axId val="560910176"/>
        <c:axId val="694160784"/>
      </c:lineChart>
      <c:dateAx>
        <c:axId val="988037968"/>
        <c:scaling>
          <c:orientation val="minMax"/>
        </c:scaling>
        <c:delete val="0"/>
        <c:axPos val="b"/>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mmm\-yy" sourceLinked="1"/>
        <c:majorTickMark val="out"/>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695191752"/>
        <c:crosses val="autoZero"/>
        <c:auto val="1"/>
        <c:lblOffset val="100"/>
        <c:baseTimeUnit val="months"/>
        <c:majorUnit val="12"/>
        <c:majorTimeUnit val="months"/>
      </c:dateAx>
      <c:valAx>
        <c:axId val="695191752"/>
        <c:scaling>
          <c:orientation val="minMax"/>
          <c:max val="2200"/>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EMI</a:t>
                </a:r>
                <a:r>
                  <a:rPr lang="en-AU" baseline="0"/>
                  <a:t> (AuC)</a:t>
                </a:r>
                <a:endParaRPr lang="en-AU"/>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AU"/>
            </a:p>
          </c:txPr>
        </c:title>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988037968"/>
        <c:crosses val="autoZero"/>
        <c:crossBetween val="between"/>
        <c:majorUnit val="200"/>
      </c:valAx>
      <c:valAx>
        <c:axId val="694160784"/>
        <c:scaling>
          <c:orientation val="minMax"/>
          <c:max val="1100"/>
          <c:min val="0"/>
        </c:scaling>
        <c:delete val="0"/>
        <c:axPos val="r"/>
        <c:title>
          <c:tx>
            <c:rich>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r>
                  <a:rPr lang="en-AU"/>
                  <a:t>Wool Production (mkg Greasy)</a:t>
                </a:r>
              </a:p>
            </c:rich>
          </c:tx>
          <c:overlay val="0"/>
          <c:spPr>
            <a:noFill/>
            <a:ln>
              <a:noFill/>
            </a:ln>
            <a:effectLst/>
          </c:spPr>
          <c:txPr>
            <a:bodyPr rot="-5400000" spcFirstLastPara="1" vertOverflow="ellipsis" vert="horz" wrap="square" anchor="ctr" anchorCtr="1"/>
            <a:lstStyle/>
            <a:p>
              <a:pPr>
                <a:defRPr sz="1000" b="0" i="0" u="none" strike="noStrike" kern="1200" baseline="0">
                  <a:solidFill>
                    <a:schemeClr val="tx1">
                      <a:lumMod val="65000"/>
                      <a:lumOff val="35000"/>
                    </a:schemeClr>
                  </a:solidFill>
                  <a:latin typeface="+mn-lt"/>
                  <a:ea typeface="+mn-ea"/>
                  <a:cs typeface="+mn-cs"/>
                </a:defRPr>
              </a:pPr>
              <a:endParaRPr lang="en-US"/>
            </a:p>
          </c:txPr>
        </c:title>
        <c:numFmt formatCode="_-* #,##0_-;\-* #,##0_-;_-* &quot;-&quot;??_-;_-@_-" sourceLinked="1"/>
        <c:majorTickMark val="out"/>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560910176"/>
        <c:crosses val="max"/>
        <c:crossBetween val="between"/>
        <c:majorUnit val="100"/>
        <c:minorUnit val="50"/>
      </c:valAx>
      <c:dateAx>
        <c:axId val="560910176"/>
        <c:scaling>
          <c:orientation val="minMax"/>
        </c:scaling>
        <c:delete val="1"/>
        <c:axPos val="b"/>
        <c:numFmt formatCode="mmm\-yy" sourceLinked="1"/>
        <c:majorTickMark val="out"/>
        <c:minorTickMark val="none"/>
        <c:tickLblPos val="nextTo"/>
        <c:crossAx val="694160784"/>
        <c:crosses val="autoZero"/>
        <c:auto val="1"/>
        <c:lblOffset val="100"/>
        <c:baseTimeUnit val="months"/>
      </c:dateAx>
      <c:spPr>
        <a:noFill/>
        <a:ln>
          <a:noFill/>
        </a:ln>
        <a:effectLst/>
      </c:spPr>
    </c:plotArea>
    <c:legend>
      <c:legendPos val="b"/>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solidFill>
        <a:schemeClr val="accent1">
          <a:alpha val="94000"/>
        </a:schemeClr>
      </a:solidFill>
      <a:round/>
    </a:ln>
    <a:effectLst/>
  </c:spPr>
  <c:txPr>
    <a:bodyPr/>
    <a:lstStyle/>
    <a:p>
      <a:pPr>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sz="2800" dirty="0"/>
              <a:t>2024-25</a:t>
            </a:r>
            <a:r>
              <a:rPr lang="en-AU" sz="2800" baseline="0" dirty="0"/>
              <a:t> Australian Wool Clip Profile</a:t>
            </a:r>
          </a:p>
          <a:p>
            <a:pPr>
              <a:defRPr/>
            </a:pPr>
            <a:r>
              <a:rPr lang="en-AU" baseline="0" dirty="0"/>
              <a:t>AWTA Key Test Data (KTD) by Micron ('000kgs)</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lineChart>
        <c:grouping val="standard"/>
        <c:varyColors val="0"/>
        <c:ser>
          <c:idx val="5"/>
          <c:order val="5"/>
          <c:tx>
            <c:strRef>
              <c:f>Sheet2!$B$31</c:f>
              <c:strCache>
                <c:ptCount val="1"/>
                <c:pt idx="0">
                  <c:v>2024-25</c:v>
                </c:pt>
              </c:strCache>
            </c:strRef>
          </c:tx>
          <c:spPr>
            <a:ln w="28575" cap="rnd">
              <a:solidFill>
                <a:schemeClr val="accent6"/>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Sheet2!$C$31:$O$31</c:f>
              <c:numCache>
                <c:formatCode>_-* #,##0_-;\-* #,##0_-;_-* "-"??_-;_-@_-</c:formatCode>
                <c:ptCount val="13"/>
                <c:pt idx="0">
                  <c:v>21118</c:v>
                </c:pt>
                <c:pt idx="1">
                  <c:v>37270</c:v>
                </c:pt>
                <c:pt idx="2">
                  <c:v>56701</c:v>
                </c:pt>
                <c:pt idx="3">
                  <c:v>56133</c:v>
                </c:pt>
                <c:pt idx="4">
                  <c:v>36808</c:v>
                </c:pt>
                <c:pt idx="5">
                  <c:v>16448</c:v>
                </c:pt>
                <c:pt idx="6">
                  <c:v>8069</c:v>
                </c:pt>
                <c:pt idx="7">
                  <c:v>6295</c:v>
                </c:pt>
                <c:pt idx="8">
                  <c:v>5475</c:v>
                </c:pt>
                <c:pt idx="9">
                  <c:v>15746</c:v>
                </c:pt>
                <c:pt idx="10">
                  <c:v>16901</c:v>
                </c:pt>
                <c:pt idx="11">
                  <c:v>7656</c:v>
                </c:pt>
                <c:pt idx="12">
                  <c:v>10810</c:v>
                </c:pt>
              </c:numCache>
            </c:numRef>
          </c:val>
          <c:smooth val="1"/>
          <c:extLst>
            <c:ext xmlns:c16="http://schemas.microsoft.com/office/drawing/2014/chart" uri="{C3380CC4-5D6E-409C-BE32-E72D297353CC}">
              <c16:uniqueId val="{00000000-F10E-4F04-8DD6-FD5685A3E155}"/>
            </c:ext>
          </c:extLst>
        </c:ser>
        <c:dLbls>
          <c:showLegendKey val="0"/>
          <c:showVal val="0"/>
          <c:showCatName val="0"/>
          <c:showSerName val="0"/>
          <c:showPercent val="0"/>
          <c:showBubbleSize val="0"/>
        </c:dLbls>
        <c:smooth val="0"/>
        <c:axId val="816022464"/>
        <c:axId val="816022824"/>
        <c:extLst>
          <c:ext xmlns:c15="http://schemas.microsoft.com/office/drawing/2012/chart" uri="{02D57815-91ED-43cb-92C2-25804820EDAC}">
            <c15:filteredLineSeries>
              <c15:ser>
                <c:idx val="0"/>
                <c:order val="0"/>
                <c:tx>
                  <c:strRef>
                    <c:extLst>
                      <c:ext uri="{02D57815-91ED-43cb-92C2-25804820EDAC}">
                        <c15:formulaRef>
                          <c15:sqref>Sheet2!$B$26</c15:sqref>
                        </c15:formulaRef>
                      </c:ext>
                    </c:extLst>
                    <c:strCache>
                      <c:ptCount val="1"/>
                      <c:pt idx="0">
                        <c:v>2000-01</c:v>
                      </c:pt>
                    </c:strCache>
                  </c:strRef>
                </c:tx>
                <c:spPr>
                  <a:ln w="28575" cap="rnd">
                    <a:solidFill>
                      <a:schemeClr val="accent1"/>
                    </a:solidFill>
                    <a:round/>
                  </a:ln>
                  <a:effectLst/>
                </c:spPr>
                <c:marker>
                  <c:symbol val="none"/>
                </c:marker>
                <c:cat>
                  <c:strRef>
                    <c:extLst>
                      <c:ext uri="{02D57815-91ED-43cb-92C2-25804820EDAC}">
                        <c15:formulaRef>
                          <c15:sqref>Sheet2!$C$25:$O$25</c15:sqref>
                        </c15:formulaRef>
                      </c:ext>
                    </c:extLst>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extLst>
                      <c:ext uri="{02D57815-91ED-43cb-92C2-25804820EDAC}">
                        <c15:formulaRef>
                          <c15:sqref>Sheet2!$C$26:$O$26</c15:sqref>
                        </c15:formulaRef>
                      </c:ext>
                    </c:extLst>
                    <c:numCache>
                      <c:formatCode>_-* #,##0_-;\-* #,##0_-;_-* "-"??_-;_-@_-</c:formatCode>
                      <c:ptCount val="13"/>
                      <c:pt idx="0">
                        <c:v>1442</c:v>
                      </c:pt>
                      <c:pt idx="1">
                        <c:v>8604</c:v>
                      </c:pt>
                      <c:pt idx="2">
                        <c:v>33285</c:v>
                      </c:pt>
                      <c:pt idx="3">
                        <c:v>71221</c:v>
                      </c:pt>
                      <c:pt idx="4">
                        <c:v>101068</c:v>
                      </c:pt>
                      <c:pt idx="5">
                        <c:v>119186</c:v>
                      </c:pt>
                      <c:pt idx="6">
                        <c:v>105428</c:v>
                      </c:pt>
                      <c:pt idx="7">
                        <c:v>73148</c:v>
                      </c:pt>
                      <c:pt idx="8">
                        <c:v>43457</c:v>
                      </c:pt>
                      <c:pt idx="9">
                        <c:v>32974</c:v>
                      </c:pt>
                      <c:pt idx="10">
                        <c:v>23219</c:v>
                      </c:pt>
                      <c:pt idx="11">
                        <c:v>18169</c:v>
                      </c:pt>
                      <c:pt idx="12">
                        <c:v>11984</c:v>
                      </c:pt>
                    </c:numCache>
                  </c:numRef>
                </c:val>
                <c:smooth val="1"/>
                <c:extLst>
                  <c:ext xmlns:c16="http://schemas.microsoft.com/office/drawing/2014/chart" uri="{C3380CC4-5D6E-409C-BE32-E72D297353CC}">
                    <c16:uniqueId val="{00000001-F10E-4F04-8DD6-FD5685A3E155}"/>
                  </c:ext>
                </c:extLst>
              </c15:ser>
            </c15:filteredLineSeries>
            <c15:filteredLineSeries>
              <c15:ser>
                <c:idx val="1"/>
                <c:order val="1"/>
                <c:tx>
                  <c:strRef>
                    <c:extLst xmlns:c15="http://schemas.microsoft.com/office/drawing/2012/chart">
                      <c:ext xmlns:c15="http://schemas.microsoft.com/office/drawing/2012/chart" uri="{02D57815-91ED-43cb-92C2-25804820EDAC}">
                        <c15:formulaRef>
                          <c15:sqref>Sheet2!$B$27</c15:sqref>
                        </c15:formulaRef>
                      </c:ext>
                    </c:extLst>
                    <c:strCache>
                      <c:ptCount val="1"/>
                      <c:pt idx="0">
                        <c:v>2005-06</c:v>
                      </c:pt>
                    </c:strCache>
                  </c:strRef>
                </c:tx>
                <c:spPr>
                  <a:ln w="28575" cap="rnd">
                    <a:solidFill>
                      <a:schemeClr val="accent2"/>
                    </a:solidFill>
                    <a:round/>
                  </a:ln>
                  <a:effectLst/>
                </c:spPr>
                <c:marker>
                  <c:symbol val="none"/>
                </c:marker>
                <c:cat>
                  <c:strRef>
                    <c:extLst xmlns:c15="http://schemas.microsoft.com/office/drawing/2012/chart">
                      <c:ext xmlns:c15="http://schemas.microsoft.com/office/drawing/2012/chart" uri="{02D57815-91ED-43cb-92C2-25804820EDAC}">
                        <c15:formulaRef>
                          <c15:sqref>Sheet2!$C$25:$O$25</c15:sqref>
                        </c15:formulaRef>
                      </c:ext>
                    </c:extLst>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extLst xmlns:c15="http://schemas.microsoft.com/office/drawing/2012/chart">
                      <c:ext xmlns:c15="http://schemas.microsoft.com/office/drawing/2012/chart" uri="{02D57815-91ED-43cb-92C2-25804820EDAC}">
                        <c15:formulaRef>
                          <c15:sqref>Sheet2!$C$27:$O$27</c15:sqref>
                        </c15:formulaRef>
                      </c:ext>
                    </c:extLst>
                    <c:numCache>
                      <c:formatCode>_-* #,##0_-;\-* #,##0_-;_-* "-"??_-;_-@_-</c:formatCode>
                      <c:ptCount val="13"/>
                      <c:pt idx="0">
                        <c:v>6795</c:v>
                      </c:pt>
                      <c:pt idx="1">
                        <c:v>21945</c:v>
                      </c:pt>
                      <c:pt idx="2">
                        <c:v>45767</c:v>
                      </c:pt>
                      <c:pt idx="3">
                        <c:v>71228</c:v>
                      </c:pt>
                      <c:pt idx="4">
                        <c:v>87926</c:v>
                      </c:pt>
                      <c:pt idx="5">
                        <c:v>80611</c:v>
                      </c:pt>
                      <c:pt idx="6">
                        <c:v>54076</c:v>
                      </c:pt>
                      <c:pt idx="7">
                        <c:v>27564</c:v>
                      </c:pt>
                      <c:pt idx="8">
                        <c:v>13525</c:v>
                      </c:pt>
                      <c:pt idx="9">
                        <c:v>18453</c:v>
                      </c:pt>
                      <c:pt idx="10">
                        <c:v>21027</c:v>
                      </c:pt>
                      <c:pt idx="11">
                        <c:v>13867</c:v>
                      </c:pt>
                      <c:pt idx="12">
                        <c:v>7524</c:v>
                      </c:pt>
                    </c:numCache>
                  </c:numRef>
                </c:val>
                <c:smooth val="1"/>
                <c:extLst xmlns:c15="http://schemas.microsoft.com/office/drawing/2012/chart">
                  <c:ext xmlns:c16="http://schemas.microsoft.com/office/drawing/2014/chart" uri="{C3380CC4-5D6E-409C-BE32-E72D297353CC}">
                    <c16:uniqueId val="{00000002-F10E-4F04-8DD6-FD5685A3E155}"/>
                  </c:ext>
                </c:extLst>
              </c15:ser>
            </c15:filteredLineSeries>
            <c15:filteredLineSeries>
              <c15:ser>
                <c:idx val="2"/>
                <c:order val="2"/>
                <c:tx>
                  <c:strRef>
                    <c:extLst xmlns:c15="http://schemas.microsoft.com/office/drawing/2012/chart">
                      <c:ext xmlns:c15="http://schemas.microsoft.com/office/drawing/2012/chart" uri="{02D57815-91ED-43cb-92C2-25804820EDAC}">
                        <c15:formulaRef>
                          <c15:sqref>Sheet2!$B$28</c15:sqref>
                        </c15:formulaRef>
                      </c:ext>
                    </c:extLst>
                    <c:strCache>
                      <c:ptCount val="1"/>
                      <c:pt idx="0">
                        <c:v>2010-11</c:v>
                      </c:pt>
                    </c:strCache>
                  </c:strRef>
                </c:tx>
                <c:spPr>
                  <a:ln w="28575" cap="rnd">
                    <a:solidFill>
                      <a:schemeClr val="accent3"/>
                    </a:solidFill>
                    <a:round/>
                  </a:ln>
                  <a:effectLst/>
                </c:spPr>
                <c:marker>
                  <c:symbol val="none"/>
                </c:marker>
                <c:cat>
                  <c:strRef>
                    <c:extLst xmlns:c15="http://schemas.microsoft.com/office/drawing/2012/chart">
                      <c:ext xmlns:c15="http://schemas.microsoft.com/office/drawing/2012/chart" uri="{02D57815-91ED-43cb-92C2-25804820EDAC}">
                        <c15:formulaRef>
                          <c15:sqref>Sheet2!$C$25:$O$25</c15:sqref>
                        </c15:formulaRef>
                      </c:ext>
                    </c:extLst>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extLst xmlns:c15="http://schemas.microsoft.com/office/drawing/2012/chart">
                      <c:ext xmlns:c15="http://schemas.microsoft.com/office/drawing/2012/chart" uri="{02D57815-91ED-43cb-92C2-25804820EDAC}">
                        <c15:formulaRef>
                          <c15:sqref>Sheet2!$C$28:$O$28</c15:sqref>
                        </c15:formulaRef>
                      </c:ext>
                    </c:extLst>
                    <c:numCache>
                      <c:formatCode>_-* #,##0_-;\-* #,##0_-;_-* "-"??_-;_-@_-</c:formatCode>
                      <c:ptCount val="13"/>
                      <c:pt idx="0">
                        <c:v>5676</c:v>
                      </c:pt>
                      <c:pt idx="1">
                        <c:v>17974</c:v>
                      </c:pt>
                      <c:pt idx="2">
                        <c:v>40964</c:v>
                      </c:pt>
                      <c:pt idx="3">
                        <c:v>62504</c:v>
                      </c:pt>
                      <c:pt idx="4">
                        <c:v>66975</c:v>
                      </c:pt>
                      <c:pt idx="5">
                        <c:v>50299</c:v>
                      </c:pt>
                      <c:pt idx="6">
                        <c:v>31302</c:v>
                      </c:pt>
                      <c:pt idx="7">
                        <c:v>19964</c:v>
                      </c:pt>
                      <c:pt idx="8">
                        <c:v>11101</c:v>
                      </c:pt>
                      <c:pt idx="9">
                        <c:v>14653</c:v>
                      </c:pt>
                      <c:pt idx="10">
                        <c:v>20391</c:v>
                      </c:pt>
                      <c:pt idx="11">
                        <c:v>18544</c:v>
                      </c:pt>
                      <c:pt idx="12">
                        <c:v>11576</c:v>
                      </c:pt>
                    </c:numCache>
                  </c:numRef>
                </c:val>
                <c:smooth val="1"/>
                <c:extLst xmlns:c15="http://schemas.microsoft.com/office/drawing/2012/chart">
                  <c:ext xmlns:c16="http://schemas.microsoft.com/office/drawing/2014/chart" uri="{C3380CC4-5D6E-409C-BE32-E72D297353CC}">
                    <c16:uniqueId val="{00000003-F10E-4F04-8DD6-FD5685A3E155}"/>
                  </c:ext>
                </c:extLst>
              </c15:ser>
            </c15:filteredLineSeries>
            <c15:filteredLineSeries>
              <c15:ser>
                <c:idx val="3"/>
                <c:order val="3"/>
                <c:tx>
                  <c:strRef>
                    <c:extLst xmlns:c15="http://schemas.microsoft.com/office/drawing/2012/chart">
                      <c:ext xmlns:c15="http://schemas.microsoft.com/office/drawing/2012/chart" uri="{02D57815-91ED-43cb-92C2-25804820EDAC}">
                        <c15:formulaRef>
                          <c15:sqref>Sheet2!$B$29</c15:sqref>
                        </c15:formulaRef>
                      </c:ext>
                    </c:extLst>
                    <c:strCache>
                      <c:ptCount val="1"/>
                      <c:pt idx="0">
                        <c:v>2015-16</c:v>
                      </c:pt>
                    </c:strCache>
                  </c:strRef>
                </c:tx>
                <c:spPr>
                  <a:ln w="28575" cap="rnd">
                    <a:solidFill>
                      <a:schemeClr val="accent4"/>
                    </a:solidFill>
                    <a:round/>
                  </a:ln>
                  <a:effectLst/>
                </c:spPr>
                <c:marker>
                  <c:symbol val="none"/>
                </c:marker>
                <c:cat>
                  <c:strRef>
                    <c:extLst xmlns:c15="http://schemas.microsoft.com/office/drawing/2012/chart">
                      <c:ext xmlns:c15="http://schemas.microsoft.com/office/drawing/2012/chart" uri="{02D57815-91ED-43cb-92C2-25804820EDAC}">
                        <c15:formulaRef>
                          <c15:sqref>Sheet2!$C$25:$O$25</c15:sqref>
                        </c15:formulaRef>
                      </c:ext>
                    </c:extLst>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extLst xmlns:c15="http://schemas.microsoft.com/office/drawing/2012/chart">
                      <c:ext xmlns:c15="http://schemas.microsoft.com/office/drawing/2012/chart" uri="{02D57815-91ED-43cb-92C2-25804820EDAC}">
                        <c15:formulaRef>
                          <c15:sqref>Sheet2!$C$29:$O$29</c15:sqref>
                        </c15:formulaRef>
                      </c:ext>
                    </c:extLst>
                    <c:numCache>
                      <c:formatCode>_-* #,##0_-;\-* #,##0_-;_-* "-"??_-;_-@_-</c:formatCode>
                      <c:ptCount val="13"/>
                      <c:pt idx="0">
                        <c:v>13366</c:v>
                      </c:pt>
                      <c:pt idx="1">
                        <c:v>29048</c:v>
                      </c:pt>
                      <c:pt idx="2">
                        <c:v>49494</c:v>
                      </c:pt>
                      <c:pt idx="3">
                        <c:v>60543</c:v>
                      </c:pt>
                      <c:pt idx="4">
                        <c:v>55004</c:v>
                      </c:pt>
                      <c:pt idx="5">
                        <c:v>36604</c:v>
                      </c:pt>
                      <c:pt idx="6">
                        <c:v>20295</c:v>
                      </c:pt>
                      <c:pt idx="7">
                        <c:v>9876</c:v>
                      </c:pt>
                      <c:pt idx="8">
                        <c:v>6348</c:v>
                      </c:pt>
                      <c:pt idx="9">
                        <c:v>15574</c:v>
                      </c:pt>
                      <c:pt idx="10">
                        <c:v>22213</c:v>
                      </c:pt>
                      <c:pt idx="11">
                        <c:v>12320</c:v>
                      </c:pt>
                      <c:pt idx="12">
                        <c:v>9243</c:v>
                      </c:pt>
                    </c:numCache>
                  </c:numRef>
                </c:val>
                <c:smooth val="1"/>
                <c:extLst xmlns:c15="http://schemas.microsoft.com/office/drawing/2012/chart">
                  <c:ext xmlns:c16="http://schemas.microsoft.com/office/drawing/2014/chart" uri="{C3380CC4-5D6E-409C-BE32-E72D297353CC}">
                    <c16:uniqueId val="{00000004-F10E-4F04-8DD6-FD5685A3E155}"/>
                  </c:ext>
                </c:extLst>
              </c15:ser>
            </c15:filteredLineSeries>
            <c15:filteredLineSeries>
              <c15:ser>
                <c:idx val="4"/>
                <c:order val="4"/>
                <c:tx>
                  <c:strRef>
                    <c:extLst xmlns:c15="http://schemas.microsoft.com/office/drawing/2012/chart">
                      <c:ext xmlns:c15="http://schemas.microsoft.com/office/drawing/2012/chart" uri="{02D57815-91ED-43cb-92C2-25804820EDAC}">
                        <c15:formulaRef>
                          <c15:sqref>Sheet2!$B$30</c15:sqref>
                        </c15:formulaRef>
                      </c:ext>
                    </c:extLst>
                    <c:strCache>
                      <c:ptCount val="1"/>
                      <c:pt idx="0">
                        <c:v>2020-21</c:v>
                      </c:pt>
                    </c:strCache>
                  </c:strRef>
                </c:tx>
                <c:spPr>
                  <a:ln w="28575" cap="rnd">
                    <a:solidFill>
                      <a:schemeClr val="accent5"/>
                    </a:solidFill>
                    <a:round/>
                  </a:ln>
                  <a:effectLst/>
                </c:spPr>
                <c:marker>
                  <c:symbol val="none"/>
                </c:marker>
                <c:cat>
                  <c:strRef>
                    <c:extLst xmlns:c15="http://schemas.microsoft.com/office/drawing/2012/chart">
                      <c:ext xmlns:c15="http://schemas.microsoft.com/office/drawing/2012/chart" uri="{02D57815-91ED-43cb-92C2-25804820EDAC}">
                        <c15:formulaRef>
                          <c15:sqref>Sheet2!$C$25:$O$25</c15:sqref>
                        </c15:formulaRef>
                      </c:ext>
                    </c:extLst>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extLst xmlns:c15="http://schemas.microsoft.com/office/drawing/2012/chart">
                      <c:ext xmlns:c15="http://schemas.microsoft.com/office/drawing/2012/chart" uri="{02D57815-91ED-43cb-92C2-25804820EDAC}">
                        <c15:formulaRef>
                          <c15:sqref>Sheet2!$C$30:$O$30</c15:sqref>
                        </c15:formulaRef>
                      </c:ext>
                    </c:extLst>
                    <c:numCache>
                      <c:formatCode>_-* #,##0_-;\-* #,##0_-;_-* "-"??_-;_-@_-</c:formatCode>
                      <c:ptCount val="13"/>
                      <c:pt idx="0">
                        <c:v>12077</c:v>
                      </c:pt>
                      <c:pt idx="1">
                        <c:v>28420</c:v>
                      </c:pt>
                      <c:pt idx="2">
                        <c:v>54683</c:v>
                      </c:pt>
                      <c:pt idx="3">
                        <c:v>65028</c:v>
                      </c:pt>
                      <c:pt idx="4">
                        <c:v>51053</c:v>
                      </c:pt>
                      <c:pt idx="5">
                        <c:v>29492</c:v>
                      </c:pt>
                      <c:pt idx="6">
                        <c:v>14048</c:v>
                      </c:pt>
                      <c:pt idx="7">
                        <c:v>7236</c:v>
                      </c:pt>
                      <c:pt idx="8">
                        <c:v>5211</c:v>
                      </c:pt>
                      <c:pt idx="9">
                        <c:v>11429</c:v>
                      </c:pt>
                      <c:pt idx="10">
                        <c:v>17197</c:v>
                      </c:pt>
                      <c:pt idx="11">
                        <c:v>11167</c:v>
                      </c:pt>
                      <c:pt idx="12">
                        <c:v>11157</c:v>
                      </c:pt>
                    </c:numCache>
                  </c:numRef>
                </c:val>
                <c:smooth val="1"/>
                <c:extLst xmlns:c15="http://schemas.microsoft.com/office/drawing/2012/chart">
                  <c:ext xmlns:c16="http://schemas.microsoft.com/office/drawing/2014/chart" uri="{C3380CC4-5D6E-409C-BE32-E72D297353CC}">
                    <c16:uniqueId val="{00000005-F10E-4F04-8DD6-FD5685A3E155}"/>
                  </c:ext>
                </c:extLst>
              </c15:ser>
            </c15:filteredLineSeries>
          </c:ext>
        </c:extLst>
      </c:lineChart>
      <c:catAx>
        <c:axId val="816022464"/>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050" b="0" i="0" u="none" strike="noStrike" kern="1200" baseline="0">
                <a:solidFill>
                  <a:schemeClr val="tx1">
                    <a:lumMod val="65000"/>
                    <a:lumOff val="35000"/>
                  </a:schemeClr>
                </a:solidFill>
                <a:latin typeface="+mn-lt"/>
                <a:ea typeface="+mn-ea"/>
                <a:cs typeface="+mn-cs"/>
              </a:defRPr>
            </a:pPr>
            <a:endParaRPr lang="en-US"/>
          </a:p>
        </c:txPr>
        <c:crossAx val="816022824"/>
        <c:crosses val="autoZero"/>
        <c:auto val="1"/>
        <c:lblAlgn val="ctr"/>
        <c:lblOffset val="100"/>
        <c:noMultiLvlLbl val="0"/>
      </c:catAx>
      <c:valAx>
        <c:axId val="816022824"/>
        <c:scaling>
          <c:orientation val="minMax"/>
        </c:scaling>
        <c:delete val="0"/>
        <c:axPos val="l"/>
        <c:majorGridlines>
          <c:spPr>
            <a:ln w="9525" cap="flat" cmpd="sng" algn="ctr">
              <a:solidFill>
                <a:schemeClr val="tx1">
                  <a:lumMod val="15000"/>
                  <a:lumOff val="85000"/>
                </a:schemeClr>
              </a:solidFill>
              <a:round/>
            </a:ln>
            <a:effectLst/>
          </c:spPr>
        </c:maj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02246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aseline="0" dirty="0"/>
              <a:t>AWTA Key Test Data (KTD) by Micron</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lineChart>
        <c:grouping val="standard"/>
        <c:varyColors val="0"/>
        <c:ser>
          <c:idx val="0"/>
          <c:order val="0"/>
          <c:tx>
            <c:strRef>
              <c:f>Sheet2!$B$26</c:f>
              <c:strCache>
                <c:ptCount val="1"/>
                <c:pt idx="0">
                  <c:v>2000-01</c:v>
                </c:pt>
              </c:strCache>
            </c:strRef>
          </c:tx>
          <c:spPr>
            <a:ln w="28575" cap="rnd">
              <a:solidFill>
                <a:schemeClr val="accent1"/>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Sheet2!$C$26:$O$26</c:f>
              <c:numCache>
                <c:formatCode>_-* #,##0_-;\-* #,##0_-;_-* "-"??_-;_-@_-</c:formatCode>
                <c:ptCount val="13"/>
                <c:pt idx="0">
                  <c:v>1442</c:v>
                </c:pt>
                <c:pt idx="1">
                  <c:v>8604</c:v>
                </c:pt>
                <c:pt idx="2">
                  <c:v>33285</c:v>
                </c:pt>
                <c:pt idx="3">
                  <c:v>71221</c:v>
                </c:pt>
                <c:pt idx="4">
                  <c:v>101068</c:v>
                </c:pt>
                <c:pt idx="5">
                  <c:v>119186</c:v>
                </c:pt>
                <c:pt idx="6">
                  <c:v>105428</c:v>
                </c:pt>
                <c:pt idx="7">
                  <c:v>73148</c:v>
                </c:pt>
                <c:pt idx="8">
                  <c:v>43457</c:v>
                </c:pt>
                <c:pt idx="9">
                  <c:v>32974</c:v>
                </c:pt>
                <c:pt idx="10">
                  <c:v>23219</c:v>
                </c:pt>
                <c:pt idx="11">
                  <c:v>18169</c:v>
                </c:pt>
                <c:pt idx="12">
                  <c:v>11984</c:v>
                </c:pt>
              </c:numCache>
            </c:numRef>
          </c:val>
          <c:smooth val="1"/>
          <c:extLst>
            <c:ext xmlns:c16="http://schemas.microsoft.com/office/drawing/2014/chart" uri="{C3380CC4-5D6E-409C-BE32-E72D297353CC}">
              <c16:uniqueId val="{00000000-232D-41F3-B487-DD695C05927B}"/>
            </c:ext>
          </c:extLst>
        </c:ser>
        <c:dLbls>
          <c:showLegendKey val="0"/>
          <c:showVal val="0"/>
          <c:showCatName val="0"/>
          <c:showSerName val="0"/>
          <c:showPercent val="0"/>
          <c:showBubbleSize val="0"/>
        </c:dLbls>
        <c:smooth val="0"/>
        <c:axId val="816022464"/>
        <c:axId val="816022824"/>
      </c:lineChart>
      <c:catAx>
        <c:axId val="816022464"/>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022824"/>
        <c:crosses val="autoZero"/>
        <c:auto val="1"/>
        <c:lblAlgn val="ctr"/>
        <c:lblOffset val="100"/>
        <c:noMultiLvlLbl val="0"/>
      </c:catAx>
      <c:valAx>
        <c:axId val="8160228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022464"/>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aseline="0" dirty="0"/>
              <a:t>AWTA Key Test Data (KTD) by Micron</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lineChart>
        <c:grouping val="standard"/>
        <c:varyColors val="0"/>
        <c:ser>
          <c:idx val="0"/>
          <c:order val="0"/>
          <c:tx>
            <c:strRef>
              <c:f>Sheet2!$B$26</c:f>
              <c:strCache>
                <c:ptCount val="1"/>
                <c:pt idx="0">
                  <c:v>2000-01</c:v>
                </c:pt>
              </c:strCache>
            </c:strRef>
          </c:tx>
          <c:spPr>
            <a:ln w="28575" cap="rnd">
              <a:solidFill>
                <a:schemeClr val="tx2">
                  <a:lumMod val="10000"/>
                  <a:lumOff val="90000"/>
                </a:schemeClr>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Sheet2!$C$26:$O$26</c:f>
              <c:numCache>
                <c:formatCode>_-* #,##0_-;\-* #,##0_-;_-* "-"??_-;_-@_-</c:formatCode>
                <c:ptCount val="13"/>
                <c:pt idx="0">
                  <c:v>1442</c:v>
                </c:pt>
                <c:pt idx="1">
                  <c:v>8604</c:v>
                </c:pt>
                <c:pt idx="2">
                  <c:v>33285</c:v>
                </c:pt>
                <c:pt idx="3">
                  <c:v>71221</c:v>
                </c:pt>
                <c:pt idx="4">
                  <c:v>101068</c:v>
                </c:pt>
                <c:pt idx="5">
                  <c:v>119186</c:v>
                </c:pt>
                <c:pt idx="6">
                  <c:v>105428</c:v>
                </c:pt>
                <c:pt idx="7">
                  <c:v>73148</c:v>
                </c:pt>
                <c:pt idx="8">
                  <c:v>43457</c:v>
                </c:pt>
                <c:pt idx="9">
                  <c:v>32974</c:v>
                </c:pt>
                <c:pt idx="10">
                  <c:v>23219</c:v>
                </c:pt>
                <c:pt idx="11">
                  <c:v>18169</c:v>
                </c:pt>
                <c:pt idx="12">
                  <c:v>11984</c:v>
                </c:pt>
              </c:numCache>
            </c:numRef>
          </c:val>
          <c:smooth val="1"/>
          <c:extLst>
            <c:ext xmlns:c16="http://schemas.microsoft.com/office/drawing/2014/chart" uri="{C3380CC4-5D6E-409C-BE32-E72D297353CC}">
              <c16:uniqueId val="{00000000-232D-41F3-B487-DD695C05927B}"/>
            </c:ext>
          </c:extLst>
        </c:ser>
        <c:ser>
          <c:idx val="1"/>
          <c:order val="1"/>
          <c:tx>
            <c:strRef>
              <c:f>Sheet2!$B$27</c:f>
              <c:strCache>
                <c:ptCount val="1"/>
                <c:pt idx="0">
                  <c:v>2005-06</c:v>
                </c:pt>
              </c:strCache>
            </c:strRef>
          </c:tx>
          <c:spPr>
            <a:ln w="28575" cap="rnd">
              <a:solidFill>
                <a:schemeClr val="accent2"/>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Sheet2!$C$27:$O$27</c:f>
              <c:numCache>
                <c:formatCode>_-* #,##0_-;\-* #,##0_-;_-* "-"??_-;_-@_-</c:formatCode>
                <c:ptCount val="13"/>
                <c:pt idx="0">
                  <c:v>6795</c:v>
                </c:pt>
                <c:pt idx="1">
                  <c:v>21945</c:v>
                </c:pt>
                <c:pt idx="2">
                  <c:v>45767</c:v>
                </c:pt>
                <c:pt idx="3">
                  <c:v>71228</c:v>
                </c:pt>
                <c:pt idx="4">
                  <c:v>87926</c:v>
                </c:pt>
                <c:pt idx="5">
                  <c:v>80611</c:v>
                </c:pt>
                <c:pt idx="6">
                  <c:v>54076</c:v>
                </c:pt>
                <c:pt idx="7">
                  <c:v>27564</c:v>
                </c:pt>
                <c:pt idx="8">
                  <c:v>13525</c:v>
                </c:pt>
                <c:pt idx="9">
                  <c:v>18453</c:v>
                </c:pt>
                <c:pt idx="10">
                  <c:v>21027</c:v>
                </c:pt>
                <c:pt idx="11">
                  <c:v>13867</c:v>
                </c:pt>
                <c:pt idx="12">
                  <c:v>7524</c:v>
                </c:pt>
              </c:numCache>
            </c:numRef>
          </c:val>
          <c:smooth val="1"/>
          <c:extLst>
            <c:ext xmlns:c16="http://schemas.microsoft.com/office/drawing/2014/chart" uri="{C3380CC4-5D6E-409C-BE32-E72D297353CC}">
              <c16:uniqueId val="{00000001-232D-41F3-B487-DD695C05927B}"/>
            </c:ext>
          </c:extLst>
        </c:ser>
        <c:dLbls>
          <c:showLegendKey val="0"/>
          <c:showVal val="0"/>
          <c:showCatName val="0"/>
          <c:showSerName val="0"/>
          <c:showPercent val="0"/>
          <c:showBubbleSize val="0"/>
        </c:dLbls>
        <c:smooth val="0"/>
        <c:axId val="816022464"/>
        <c:axId val="816022824"/>
      </c:lineChart>
      <c:catAx>
        <c:axId val="816022464"/>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022824"/>
        <c:crosses val="autoZero"/>
        <c:auto val="1"/>
        <c:lblAlgn val="ctr"/>
        <c:lblOffset val="100"/>
        <c:noMultiLvlLbl val="0"/>
      </c:catAx>
      <c:valAx>
        <c:axId val="8160228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022464"/>
        <c:crosses val="autoZero"/>
        <c:crossBetween val="between"/>
      </c:valAx>
      <c:spPr>
        <a:noFill/>
        <a:ln>
          <a:noFill/>
        </a:ln>
        <a:effectLst/>
      </c:spPr>
    </c:plotArea>
    <c:legend>
      <c:legendPos val="b"/>
      <c:legendEntry>
        <c:idx val="1"/>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aseline="0" dirty="0"/>
              <a:t>AWTA Key Test Data (KTD) by Micron</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lineChart>
        <c:grouping val="standard"/>
        <c:varyColors val="0"/>
        <c:ser>
          <c:idx val="0"/>
          <c:order val="0"/>
          <c:tx>
            <c:strRef>
              <c:f>Sheet2!$B$26</c:f>
              <c:strCache>
                <c:ptCount val="1"/>
                <c:pt idx="0">
                  <c:v>2000-01</c:v>
                </c:pt>
              </c:strCache>
            </c:strRef>
          </c:tx>
          <c:spPr>
            <a:ln w="28575" cap="rnd">
              <a:solidFill>
                <a:schemeClr val="tx2">
                  <a:lumMod val="10000"/>
                  <a:lumOff val="90000"/>
                </a:schemeClr>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Sheet2!$C$26:$O$26</c:f>
              <c:numCache>
                <c:formatCode>_-* #,##0_-;\-* #,##0_-;_-* "-"??_-;_-@_-</c:formatCode>
                <c:ptCount val="13"/>
                <c:pt idx="0">
                  <c:v>1442</c:v>
                </c:pt>
                <c:pt idx="1">
                  <c:v>8604</c:v>
                </c:pt>
                <c:pt idx="2">
                  <c:v>33285</c:v>
                </c:pt>
                <c:pt idx="3">
                  <c:v>71221</c:v>
                </c:pt>
                <c:pt idx="4">
                  <c:v>101068</c:v>
                </c:pt>
                <c:pt idx="5">
                  <c:v>119186</c:v>
                </c:pt>
                <c:pt idx="6">
                  <c:v>105428</c:v>
                </c:pt>
                <c:pt idx="7">
                  <c:v>73148</c:v>
                </c:pt>
                <c:pt idx="8">
                  <c:v>43457</c:v>
                </c:pt>
                <c:pt idx="9">
                  <c:v>32974</c:v>
                </c:pt>
                <c:pt idx="10">
                  <c:v>23219</c:v>
                </c:pt>
                <c:pt idx="11">
                  <c:v>18169</c:v>
                </c:pt>
                <c:pt idx="12">
                  <c:v>11984</c:v>
                </c:pt>
              </c:numCache>
            </c:numRef>
          </c:val>
          <c:smooth val="1"/>
          <c:extLst>
            <c:ext xmlns:c16="http://schemas.microsoft.com/office/drawing/2014/chart" uri="{C3380CC4-5D6E-409C-BE32-E72D297353CC}">
              <c16:uniqueId val="{00000000-232D-41F3-B487-DD695C05927B}"/>
            </c:ext>
          </c:extLst>
        </c:ser>
        <c:ser>
          <c:idx val="1"/>
          <c:order val="1"/>
          <c:tx>
            <c:strRef>
              <c:f>Sheet2!$B$27</c:f>
              <c:strCache>
                <c:ptCount val="1"/>
                <c:pt idx="0">
                  <c:v>2005-06</c:v>
                </c:pt>
              </c:strCache>
            </c:strRef>
          </c:tx>
          <c:spPr>
            <a:ln w="28575" cap="rnd">
              <a:solidFill>
                <a:schemeClr val="accent2">
                  <a:lumMod val="20000"/>
                  <a:lumOff val="80000"/>
                </a:schemeClr>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Sheet2!$C$27:$O$27</c:f>
              <c:numCache>
                <c:formatCode>_-* #,##0_-;\-* #,##0_-;_-* "-"??_-;_-@_-</c:formatCode>
                <c:ptCount val="13"/>
                <c:pt idx="0">
                  <c:v>6795</c:v>
                </c:pt>
                <c:pt idx="1">
                  <c:v>21945</c:v>
                </c:pt>
                <c:pt idx="2">
                  <c:v>45767</c:v>
                </c:pt>
                <c:pt idx="3">
                  <c:v>71228</c:v>
                </c:pt>
                <c:pt idx="4">
                  <c:v>87926</c:v>
                </c:pt>
                <c:pt idx="5">
                  <c:v>80611</c:v>
                </c:pt>
                <c:pt idx="6">
                  <c:v>54076</c:v>
                </c:pt>
                <c:pt idx="7">
                  <c:v>27564</c:v>
                </c:pt>
                <c:pt idx="8">
                  <c:v>13525</c:v>
                </c:pt>
                <c:pt idx="9">
                  <c:v>18453</c:v>
                </c:pt>
                <c:pt idx="10">
                  <c:v>21027</c:v>
                </c:pt>
                <c:pt idx="11">
                  <c:v>13867</c:v>
                </c:pt>
                <c:pt idx="12">
                  <c:v>7524</c:v>
                </c:pt>
              </c:numCache>
            </c:numRef>
          </c:val>
          <c:smooth val="1"/>
          <c:extLst>
            <c:ext xmlns:c16="http://schemas.microsoft.com/office/drawing/2014/chart" uri="{C3380CC4-5D6E-409C-BE32-E72D297353CC}">
              <c16:uniqueId val="{00000001-232D-41F3-B487-DD695C05927B}"/>
            </c:ext>
          </c:extLst>
        </c:ser>
        <c:ser>
          <c:idx val="2"/>
          <c:order val="2"/>
          <c:tx>
            <c:strRef>
              <c:f>Sheet2!$B$28</c:f>
              <c:strCache>
                <c:ptCount val="1"/>
                <c:pt idx="0">
                  <c:v>2010-11</c:v>
                </c:pt>
              </c:strCache>
            </c:strRef>
          </c:tx>
          <c:spPr>
            <a:ln w="28575" cap="rnd">
              <a:solidFill>
                <a:schemeClr val="accent3"/>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Sheet2!$C$28:$O$28</c:f>
              <c:numCache>
                <c:formatCode>_-* #,##0_-;\-* #,##0_-;_-* "-"??_-;_-@_-</c:formatCode>
                <c:ptCount val="13"/>
                <c:pt idx="0">
                  <c:v>5676</c:v>
                </c:pt>
                <c:pt idx="1">
                  <c:v>17974</c:v>
                </c:pt>
                <c:pt idx="2">
                  <c:v>40964</c:v>
                </c:pt>
                <c:pt idx="3">
                  <c:v>62504</c:v>
                </c:pt>
                <c:pt idx="4">
                  <c:v>66975</c:v>
                </c:pt>
                <c:pt idx="5">
                  <c:v>50299</c:v>
                </c:pt>
                <c:pt idx="6">
                  <c:v>31302</c:v>
                </c:pt>
                <c:pt idx="7">
                  <c:v>19964</c:v>
                </c:pt>
                <c:pt idx="8">
                  <c:v>11101</c:v>
                </c:pt>
                <c:pt idx="9">
                  <c:v>14653</c:v>
                </c:pt>
                <c:pt idx="10">
                  <c:v>20391</c:v>
                </c:pt>
                <c:pt idx="11">
                  <c:v>18544</c:v>
                </c:pt>
                <c:pt idx="12">
                  <c:v>11576</c:v>
                </c:pt>
              </c:numCache>
            </c:numRef>
          </c:val>
          <c:smooth val="1"/>
          <c:extLst>
            <c:ext xmlns:c16="http://schemas.microsoft.com/office/drawing/2014/chart" uri="{C3380CC4-5D6E-409C-BE32-E72D297353CC}">
              <c16:uniqueId val="{00000002-232D-41F3-B487-DD695C05927B}"/>
            </c:ext>
          </c:extLst>
        </c:ser>
        <c:dLbls>
          <c:showLegendKey val="0"/>
          <c:showVal val="0"/>
          <c:showCatName val="0"/>
          <c:showSerName val="0"/>
          <c:showPercent val="0"/>
          <c:showBubbleSize val="0"/>
        </c:dLbls>
        <c:smooth val="0"/>
        <c:axId val="816022464"/>
        <c:axId val="816022824"/>
      </c:lineChart>
      <c:catAx>
        <c:axId val="816022464"/>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022824"/>
        <c:crosses val="autoZero"/>
        <c:auto val="1"/>
        <c:lblAlgn val="ctr"/>
        <c:lblOffset val="100"/>
        <c:noMultiLvlLbl val="0"/>
      </c:catAx>
      <c:valAx>
        <c:axId val="8160228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022464"/>
        <c:crosses val="autoZero"/>
        <c:crossBetween val="between"/>
      </c:valAx>
      <c:spPr>
        <a:noFill/>
        <a:ln>
          <a:noFill/>
        </a:ln>
        <a:effectLst/>
      </c:spPr>
    </c:plotArea>
    <c:legend>
      <c:legendPos val="b"/>
      <c:legendEntry>
        <c:idx val="2"/>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aseline="0" dirty="0"/>
              <a:t>AWTA Key Test Data (KTD) by Micron</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lineChart>
        <c:grouping val="standard"/>
        <c:varyColors val="0"/>
        <c:ser>
          <c:idx val="0"/>
          <c:order val="0"/>
          <c:tx>
            <c:strRef>
              <c:f>Sheet2!$B$26</c:f>
              <c:strCache>
                <c:ptCount val="1"/>
                <c:pt idx="0">
                  <c:v>2000-01</c:v>
                </c:pt>
              </c:strCache>
            </c:strRef>
          </c:tx>
          <c:spPr>
            <a:ln w="28575" cap="rnd">
              <a:solidFill>
                <a:schemeClr val="tx2">
                  <a:lumMod val="10000"/>
                  <a:lumOff val="90000"/>
                </a:schemeClr>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Sheet2!$C$26:$O$26</c:f>
              <c:numCache>
                <c:formatCode>_-* #,##0_-;\-* #,##0_-;_-* "-"??_-;_-@_-</c:formatCode>
                <c:ptCount val="13"/>
                <c:pt idx="0">
                  <c:v>1442</c:v>
                </c:pt>
                <c:pt idx="1">
                  <c:v>8604</c:v>
                </c:pt>
                <c:pt idx="2">
                  <c:v>33285</c:v>
                </c:pt>
                <c:pt idx="3">
                  <c:v>71221</c:v>
                </c:pt>
                <c:pt idx="4">
                  <c:v>101068</c:v>
                </c:pt>
                <c:pt idx="5">
                  <c:v>119186</c:v>
                </c:pt>
                <c:pt idx="6">
                  <c:v>105428</c:v>
                </c:pt>
                <c:pt idx="7">
                  <c:v>73148</c:v>
                </c:pt>
                <c:pt idx="8">
                  <c:v>43457</c:v>
                </c:pt>
                <c:pt idx="9">
                  <c:v>32974</c:v>
                </c:pt>
                <c:pt idx="10">
                  <c:v>23219</c:v>
                </c:pt>
                <c:pt idx="11">
                  <c:v>18169</c:v>
                </c:pt>
                <c:pt idx="12">
                  <c:v>11984</c:v>
                </c:pt>
              </c:numCache>
            </c:numRef>
          </c:val>
          <c:smooth val="1"/>
          <c:extLst>
            <c:ext xmlns:c16="http://schemas.microsoft.com/office/drawing/2014/chart" uri="{C3380CC4-5D6E-409C-BE32-E72D297353CC}">
              <c16:uniqueId val="{00000000-232D-41F3-B487-DD695C05927B}"/>
            </c:ext>
          </c:extLst>
        </c:ser>
        <c:ser>
          <c:idx val="1"/>
          <c:order val="1"/>
          <c:tx>
            <c:strRef>
              <c:f>Sheet2!$B$27</c:f>
              <c:strCache>
                <c:ptCount val="1"/>
                <c:pt idx="0">
                  <c:v>2005-06</c:v>
                </c:pt>
              </c:strCache>
            </c:strRef>
          </c:tx>
          <c:spPr>
            <a:ln w="28575" cap="rnd">
              <a:solidFill>
                <a:schemeClr val="accent2">
                  <a:lumMod val="20000"/>
                  <a:lumOff val="80000"/>
                </a:schemeClr>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Sheet2!$C$27:$O$27</c:f>
              <c:numCache>
                <c:formatCode>_-* #,##0_-;\-* #,##0_-;_-* "-"??_-;_-@_-</c:formatCode>
                <c:ptCount val="13"/>
                <c:pt idx="0">
                  <c:v>6795</c:v>
                </c:pt>
                <c:pt idx="1">
                  <c:v>21945</c:v>
                </c:pt>
                <c:pt idx="2">
                  <c:v>45767</c:v>
                </c:pt>
                <c:pt idx="3">
                  <c:v>71228</c:v>
                </c:pt>
                <c:pt idx="4">
                  <c:v>87926</c:v>
                </c:pt>
                <c:pt idx="5">
                  <c:v>80611</c:v>
                </c:pt>
                <c:pt idx="6">
                  <c:v>54076</c:v>
                </c:pt>
                <c:pt idx="7">
                  <c:v>27564</c:v>
                </c:pt>
                <c:pt idx="8">
                  <c:v>13525</c:v>
                </c:pt>
                <c:pt idx="9">
                  <c:v>18453</c:v>
                </c:pt>
                <c:pt idx="10">
                  <c:v>21027</c:v>
                </c:pt>
                <c:pt idx="11">
                  <c:v>13867</c:v>
                </c:pt>
                <c:pt idx="12">
                  <c:v>7524</c:v>
                </c:pt>
              </c:numCache>
            </c:numRef>
          </c:val>
          <c:smooth val="1"/>
          <c:extLst>
            <c:ext xmlns:c16="http://schemas.microsoft.com/office/drawing/2014/chart" uri="{C3380CC4-5D6E-409C-BE32-E72D297353CC}">
              <c16:uniqueId val="{00000001-232D-41F3-B487-DD695C05927B}"/>
            </c:ext>
          </c:extLst>
        </c:ser>
        <c:ser>
          <c:idx val="2"/>
          <c:order val="2"/>
          <c:tx>
            <c:strRef>
              <c:f>Sheet2!$B$28</c:f>
              <c:strCache>
                <c:ptCount val="1"/>
                <c:pt idx="0">
                  <c:v>2010-11</c:v>
                </c:pt>
              </c:strCache>
            </c:strRef>
          </c:tx>
          <c:spPr>
            <a:ln w="28575" cap="rnd">
              <a:solidFill>
                <a:schemeClr val="accent3">
                  <a:lumMod val="20000"/>
                  <a:lumOff val="80000"/>
                </a:schemeClr>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Sheet2!$C$28:$O$28</c:f>
              <c:numCache>
                <c:formatCode>_-* #,##0_-;\-* #,##0_-;_-* "-"??_-;_-@_-</c:formatCode>
                <c:ptCount val="13"/>
                <c:pt idx="0">
                  <c:v>5676</c:v>
                </c:pt>
                <c:pt idx="1">
                  <c:v>17974</c:v>
                </c:pt>
                <c:pt idx="2">
                  <c:v>40964</c:v>
                </c:pt>
                <c:pt idx="3">
                  <c:v>62504</c:v>
                </c:pt>
                <c:pt idx="4">
                  <c:v>66975</c:v>
                </c:pt>
                <c:pt idx="5">
                  <c:v>50299</c:v>
                </c:pt>
                <c:pt idx="6">
                  <c:v>31302</c:v>
                </c:pt>
                <c:pt idx="7">
                  <c:v>19964</c:v>
                </c:pt>
                <c:pt idx="8">
                  <c:v>11101</c:v>
                </c:pt>
                <c:pt idx="9">
                  <c:v>14653</c:v>
                </c:pt>
                <c:pt idx="10">
                  <c:v>20391</c:v>
                </c:pt>
                <c:pt idx="11">
                  <c:v>18544</c:v>
                </c:pt>
                <c:pt idx="12">
                  <c:v>11576</c:v>
                </c:pt>
              </c:numCache>
            </c:numRef>
          </c:val>
          <c:smooth val="1"/>
          <c:extLst>
            <c:ext xmlns:c16="http://schemas.microsoft.com/office/drawing/2014/chart" uri="{C3380CC4-5D6E-409C-BE32-E72D297353CC}">
              <c16:uniqueId val="{00000002-232D-41F3-B487-DD695C05927B}"/>
            </c:ext>
          </c:extLst>
        </c:ser>
        <c:ser>
          <c:idx val="3"/>
          <c:order val="3"/>
          <c:tx>
            <c:strRef>
              <c:f>Sheet2!$B$29</c:f>
              <c:strCache>
                <c:ptCount val="1"/>
                <c:pt idx="0">
                  <c:v>2015-16</c:v>
                </c:pt>
              </c:strCache>
            </c:strRef>
          </c:tx>
          <c:spPr>
            <a:ln w="28575" cap="rnd">
              <a:solidFill>
                <a:schemeClr val="accent4"/>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Sheet2!$C$29:$O$29</c:f>
              <c:numCache>
                <c:formatCode>_-* #,##0_-;\-* #,##0_-;_-* "-"??_-;_-@_-</c:formatCode>
                <c:ptCount val="13"/>
                <c:pt idx="0">
                  <c:v>13366</c:v>
                </c:pt>
                <c:pt idx="1">
                  <c:v>29048</c:v>
                </c:pt>
                <c:pt idx="2">
                  <c:v>49494</c:v>
                </c:pt>
                <c:pt idx="3">
                  <c:v>60543</c:v>
                </c:pt>
                <c:pt idx="4">
                  <c:v>55004</c:v>
                </c:pt>
                <c:pt idx="5">
                  <c:v>36604</c:v>
                </c:pt>
                <c:pt idx="6">
                  <c:v>20295</c:v>
                </c:pt>
                <c:pt idx="7">
                  <c:v>9876</c:v>
                </c:pt>
                <c:pt idx="8">
                  <c:v>6348</c:v>
                </c:pt>
                <c:pt idx="9">
                  <c:v>15574</c:v>
                </c:pt>
                <c:pt idx="10">
                  <c:v>22213</c:v>
                </c:pt>
                <c:pt idx="11">
                  <c:v>12320</c:v>
                </c:pt>
                <c:pt idx="12">
                  <c:v>9243</c:v>
                </c:pt>
              </c:numCache>
            </c:numRef>
          </c:val>
          <c:smooth val="1"/>
          <c:extLst>
            <c:ext xmlns:c16="http://schemas.microsoft.com/office/drawing/2014/chart" uri="{C3380CC4-5D6E-409C-BE32-E72D297353CC}">
              <c16:uniqueId val="{00000003-232D-41F3-B487-DD695C05927B}"/>
            </c:ext>
          </c:extLst>
        </c:ser>
        <c:dLbls>
          <c:showLegendKey val="0"/>
          <c:showVal val="0"/>
          <c:showCatName val="0"/>
          <c:showSerName val="0"/>
          <c:showPercent val="0"/>
          <c:showBubbleSize val="0"/>
        </c:dLbls>
        <c:smooth val="0"/>
        <c:axId val="816022464"/>
        <c:axId val="816022824"/>
      </c:lineChart>
      <c:catAx>
        <c:axId val="816022464"/>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022824"/>
        <c:crosses val="autoZero"/>
        <c:auto val="1"/>
        <c:lblAlgn val="ctr"/>
        <c:lblOffset val="100"/>
        <c:noMultiLvlLbl val="0"/>
      </c:catAx>
      <c:valAx>
        <c:axId val="8160228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022464"/>
        <c:crosses val="autoZero"/>
        <c:crossBetween val="between"/>
      </c:valAx>
      <c:spPr>
        <a:noFill/>
        <a:ln>
          <a:noFill/>
        </a:ln>
        <a:effectLst/>
      </c:spPr>
    </c:plotArea>
    <c:legend>
      <c:legendPos val="b"/>
      <c:legendEntry>
        <c:idx val="3"/>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aseline="0" dirty="0"/>
              <a:t>AWTA Key Test Data (KTD) by Micron</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lineChart>
        <c:grouping val="standard"/>
        <c:varyColors val="0"/>
        <c:ser>
          <c:idx val="0"/>
          <c:order val="0"/>
          <c:tx>
            <c:strRef>
              <c:f>Sheet2!$B$26</c:f>
              <c:strCache>
                <c:ptCount val="1"/>
                <c:pt idx="0">
                  <c:v>2000-01</c:v>
                </c:pt>
              </c:strCache>
            </c:strRef>
          </c:tx>
          <c:spPr>
            <a:ln w="28575" cap="rnd">
              <a:solidFill>
                <a:schemeClr val="tx2">
                  <a:lumMod val="10000"/>
                  <a:lumOff val="90000"/>
                </a:schemeClr>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Sheet2!$C$26:$O$26</c:f>
              <c:numCache>
                <c:formatCode>_-* #,##0_-;\-* #,##0_-;_-* "-"??_-;_-@_-</c:formatCode>
                <c:ptCount val="13"/>
                <c:pt idx="0">
                  <c:v>1442</c:v>
                </c:pt>
                <c:pt idx="1">
                  <c:v>8604</c:v>
                </c:pt>
                <c:pt idx="2">
                  <c:v>33285</c:v>
                </c:pt>
                <c:pt idx="3">
                  <c:v>71221</c:v>
                </c:pt>
                <c:pt idx="4">
                  <c:v>101068</c:v>
                </c:pt>
                <c:pt idx="5">
                  <c:v>119186</c:v>
                </c:pt>
                <c:pt idx="6">
                  <c:v>105428</c:v>
                </c:pt>
                <c:pt idx="7">
                  <c:v>73148</c:v>
                </c:pt>
                <c:pt idx="8">
                  <c:v>43457</c:v>
                </c:pt>
                <c:pt idx="9">
                  <c:v>32974</c:v>
                </c:pt>
                <c:pt idx="10">
                  <c:v>23219</c:v>
                </c:pt>
                <c:pt idx="11">
                  <c:v>18169</c:v>
                </c:pt>
                <c:pt idx="12">
                  <c:v>11984</c:v>
                </c:pt>
              </c:numCache>
            </c:numRef>
          </c:val>
          <c:smooth val="1"/>
          <c:extLst>
            <c:ext xmlns:c16="http://schemas.microsoft.com/office/drawing/2014/chart" uri="{C3380CC4-5D6E-409C-BE32-E72D297353CC}">
              <c16:uniqueId val="{00000000-232D-41F3-B487-DD695C05927B}"/>
            </c:ext>
          </c:extLst>
        </c:ser>
        <c:ser>
          <c:idx val="1"/>
          <c:order val="1"/>
          <c:tx>
            <c:strRef>
              <c:f>Sheet2!$B$27</c:f>
              <c:strCache>
                <c:ptCount val="1"/>
                <c:pt idx="0">
                  <c:v>2005-06</c:v>
                </c:pt>
              </c:strCache>
            </c:strRef>
          </c:tx>
          <c:spPr>
            <a:ln w="28575" cap="rnd">
              <a:solidFill>
                <a:schemeClr val="accent2">
                  <a:lumMod val="20000"/>
                  <a:lumOff val="80000"/>
                </a:schemeClr>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Sheet2!$C$27:$O$27</c:f>
              <c:numCache>
                <c:formatCode>_-* #,##0_-;\-* #,##0_-;_-* "-"??_-;_-@_-</c:formatCode>
                <c:ptCount val="13"/>
                <c:pt idx="0">
                  <c:v>6795</c:v>
                </c:pt>
                <c:pt idx="1">
                  <c:v>21945</c:v>
                </c:pt>
                <c:pt idx="2">
                  <c:v>45767</c:v>
                </c:pt>
                <c:pt idx="3">
                  <c:v>71228</c:v>
                </c:pt>
                <c:pt idx="4">
                  <c:v>87926</c:v>
                </c:pt>
                <c:pt idx="5">
                  <c:v>80611</c:v>
                </c:pt>
                <c:pt idx="6">
                  <c:v>54076</c:v>
                </c:pt>
                <c:pt idx="7">
                  <c:v>27564</c:v>
                </c:pt>
                <c:pt idx="8">
                  <c:v>13525</c:v>
                </c:pt>
                <c:pt idx="9">
                  <c:v>18453</c:v>
                </c:pt>
                <c:pt idx="10">
                  <c:v>21027</c:v>
                </c:pt>
                <c:pt idx="11">
                  <c:v>13867</c:v>
                </c:pt>
                <c:pt idx="12">
                  <c:v>7524</c:v>
                </c:pt>
              </c:numCache>
            </c:numRef>
          </c:val>
          <c:smooth val="1"/>
          <c:extLst>
            <c:ext xmlns:c16="http://schemas.microsoft.com/office/drawing/2014/chart" uri="{C3380CC4-5D6E-409C-BE32-E72D297353CC}">
              <c16:uniqueId val="{00000001-232D-41F3-B487-DD695C05927B}"/>
            </c:ext>
          </c:extLst>
        </c:ser>
        <c:ser>
          <c:idx val="2"/>
          <c:order val="2"/>
          <c:tx>
            <c:strRef>
              <c:f>Sheet2!$B$28</c:f>
              <c:strCache>
                <c:ptCount val="1"/>
                <c:pt idx="0">
                  <c:v>2010-11</c:v>
                </c:pt>
              </c:strCache>
            </c:strRef>
          </c:tx>
          <c:spPr>
            <a:ln w="28575" cap="rnd">
              <a:solidFill>
                <a:schemeClr val="accent3">
                  <a:lumMod val="20000"/>
                  <a:lumOff val="80000"/>
                </a:schemeClr>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Sheet2!$C$28:$O$28</c:f>
              <c:numCache>
                <c:formatCode>_-* #,##0_-;\-* #,##0_-;_-* "-"??_-;_-@_-</c:formatCode>
                <c:ptCount val="13"/>
                <c:pt idx="0">
                  <c:v>5676</c:v>
                </c:pt>
                <c:pt idx="1">
                  <c:v>17974</c:v>
                </c:pt>
                <c:pt idx="2">
                  <c:v>40964</c:v>
                </c:pt>
                <c:pt idx="3">
                  <c:v>62504</c:v>
                </c:pt>
                <c:pt idx="4">
                  <c:v>66975</c:v>
                </c:pt>
                <c:pt idx="5">
                  <c:v>50299</c:v>
                </c:pt>
                <c:pt idx="6">
                  <c:v>31302</c:v>
                </c:pt>
                <c:pt idx="7">
                  <c:v>19964</c:v>
                </c:pt>
                <c:pt idx="8">
                  <c:v>11101</c:v>
                </c:pt>
                <c:pt idx="9">
                  <c:v>14653</c:v>
                </c:pt>
                <c:pt idx="10">
                  <c:v>20391</c:v>
                </c:pt>
                <c:pt idx="11">
                  <c:v>18544</c:v>
                </c:pt>
                <c:pt idx="12">
                  <c:v>11576</c:v>
                </c:pt>
              </c:numCache>
            </c:numRef>
          </c:val>
          <c:smooth val="1"/>
          <c:extLst>
            <c:ext xmlns:c16="http://schemas.microsoft.com/office/drawing/2014/chart" uri="{C3380CC4-5D6E-409C-BE32-E72D297353CC}">
              <c16:uniqueId val="{00000002-232D-41F3-B487-DD695C05927B}"/>
            </c:ext>
          </c:extLst>
        </c:ser>
        <c:ser>
          <c:idx val="3"/>
          <c:order val="3"/>
          <c:tx>
            <c:strRef>
              <c:f>Sheet2!$B$29</c:f>
              <c:strCache>
                <c:ptCount val="1"/>
                <c:pt idx="0">
                  <c:v>2015-16</c:v>
                </c:pt>
              </c:strCache>
            </c:strRef>
          </c:tx>
          <c:spPr>
            <a:ln w="28575" cap="rnd">
              <a:solidFill>
                <a:schemeClr val="accent1">
                  <a:lumMod val="20000"/>
                  <a:lumOff val="80000"/>
                </a:schemeClr>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Sheet2!$C$29:$O$29</c:f>
              <c:numCache>
                <c:formatCode>_-* #,##0_-;\-* #,##0_-;_-* "-"??_-;_-@_-</c:formatCode>
                <c:ptCount val="13"/>
                <c:pt idx="0">
                  <c:v>13366</c:v>
                </c:pt>
                <c:pt idx="1">
                  <c:v>29048</c:v>
                </c:pt>
                <c:pt idx="2">
                  <c:v>49494</c:v>
                </c:pt>
                <c:pt idx="3">
                  <c:v>60543</c:v>
                </c:pt>
                <c:pt idx="4">
                  <c:v>55004</c:v>
                </c:pt>
                <c:pt idx="5">
                  <c:v>36604</c:v>
                </c:pt>
                <c:pt idx="6">
                  <c:v>20295</c:v>
                </c:pt>
                <c:pt idx="7">
                  <c:v>9876</c:v>
                </c:pt>
                <c:pt idx="8">
                  <c:v>6348</c:v>
                </c:pt>
                <c:pt idx="9">
                  <c:v>15574</c:v>
                </c:pt>
                <c:pt idx="10">
                  <c:v>22213</c:v>
                </c:pt>
                <c:pt idx="11">
                  <c:v>12320</c:v>
                </c:pt>
                <c:pt idx="12">
                  <c:v>9243</c:v>
                </c:pt>
              </c:numCache>
            </c:numRef>
          </c:val>
          <c:smooth val="1"/>
          <c:extLst>
            <c:ext xmlns:c16="http://schemas.microsoft.com/office/drawing/2014/chart" uri="{C3380CC4-5D6E-409C-BE32-E72D297353CC}">
              <c16:uniqueId val="{00000003-232D-41F3-B487-DD695C05927B}"/>
            </c:ext>
          </c:extLst>
        </c:ser>
        <c:ser>
          <c:idx val="5"/>
          <c:order val="4"/>
          <c:tx>
            <c:strRef>
              <c:f>Sheet2!$B$31</c:f>
              <c:strCache>
                <c:ptCount val="1"/>
                <c:pt idx="0">
                  <c:v>2024-25</c:v>
                </c:pt>
              </c:strCache>
            </c:strRef>
          </c:tx>
          <c:spPr>
            <a:ln w="28575" cap="rnd">
              <a:solidFill>
                <a:schemeClr val="accent6"/>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Sheet2!$C$31:$O$31</c:f>
              <c:numCache>
                <c:formatCode>_-* #,##0_-;\-* #,##0_-;_-* "-"??_-;_-@_-</c:formatCode>
                <c:ptCount val="13"/>
                <c:pt idx="0">
                  <c:v>21118</c:v>
                </c:pt>
                <c:pt idx="1">
                  <c:v>37270</c:v>
                </c:pt>
                <c:pt idx="2">
                  <c:v>56701</c:v>
                </c:pt>
                <c:pt idx="3">
                  <c:v>56133</c:v>
                </c:pt>
                <c:pt idx="4">
                  <c:v>36808</c:v>
                </c:pt>
                <c:pt idx="5">
                  <c:v>16448</c:v>
                </c:pt>
                <c:pt idx="6">
                  <c:v>8069</c:v>
                </c:pt>
                <c:pt idx="7">
                  <c:v>6295</c:v>
                </c:pt>
                <c:pt idx="8">
                  <c:v>5475</c:v>
                </c:pt>
                <c:pt idx="9">
                  <c:v>15746</c:v>
                </c:pt>
                <c:pt idx="10">
                  <c:v>16901</c:v>
                </c:pt>
                <c:pt idx="11">
                  <c:v>7656</c:v>
                </c:pt>
                <c:pt idx="12">
                  <c:v>10810</c:v>
                </c:pt>
              </c:numCache>
            </c:numRef>
          </c:val>
          <c:smooth val="1"/>
          <c:extLst>
            <c:ext xmlns:c16="http://schemas.microsoft.com/office/drawing/2014/chart" uri="{C3380CC4-5D6E-409C-BE32-E72D297353CC}">
              <c16:uniqueId val="{00000005-232D-41F3-B487-DD695C05927B}"/>
            </c:ext>
          </c:extLst>
        </c:ser>
        <c:dLbls>
          <c:showLegendKey val="0"/>
          <c:showVal val="0"/>
          <c:showCatName val="0"/>
          <c:showSerName val="0"/>
          <c:showPercent val="0"/>
          <c:showBubbleSize val="0"/>
        </c:dLbls>
        <c:smooth val="0"/>
        <c:axId val="816022464"/>
        <c:axId val="816022824"/>
      </c:lineChart>
      <c:catAx>
        <c:axId val="816022464"/>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022824"/>
        <c:crosses val="autoZero"/>
        <c:auto val="1"/>
        <c:lblAlgn val="ctr"/>
        <c:lblOffset val="100"/>
        <c:noMultiLvlLbl val="0"/>
      </c:catAx>
      <c:valAx>
        <c:axId val="8160228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022464"/>
        <c:crosses val="autoZero"/>
        <c:crossBetween val="between"/>
      </c:valAx>
      <c:spPr>
        <a:noFill/>
        <a:ln>
          <a:noFill/>
        </a:ln>
        <a:effectLst/>
      </c:spPr>
    </c:plotArea>
    <c:legend>
      <c:legendPos val="b"/>
      <c:legendEntry>
        <c:idx val="4"/>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AU" baseline="0" dirty="0"/>
              <a:t>AWTA Key Test Data (KTD) by Micron</a:t>
            </a:r>
            <a:endParaRPr lang="en-AU"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AU"/>
        </a:p>
      </c:txPr>
    </c:title>
    <c:autoTitleDeleted val="0"/>
    <c:plotArea>
      <c:layout/>
      <c:lineChart>
        <c:grouping val="standard"/>
        <c:varyColors val="0"/>
        <c:ser>
          <c:idx val="0"/>
          <c:order val="0"/>
          <c:tx>
            <c:strRef>
              <c:f>Sheet2!$B$26</c:f>
              <c:strCache>
                <c:ptCount val="1"/>
                <c:pt idx="0">
                  <c:v>2000-01</c:v>
                </c:pt>
              </c:strCache>
            </c:strRef>
          </c:tx>
          <c:spPr>
            <a:ln w="28575" cap="rnd">
              <a:solidFill>
                <a:schemeClr val="tx2">
                  <a:lumMod val="10000"/>
                  <a:lumOff val="90000"/>
                </a:schemeClr>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Sheet2!$C$26:$O$26</c:f>
              <c:numCache>
                <c:formatCode>_-* #,##0_-;\-* #,##0_-;_-* "-"??_-;_-@_-</c:formatCode>
                <c:ptCount val="13"/>
                <c:pt idx="0">
                  <c:v>1442</c:v>
                </c:pt>
                <c:pt idx="1">
                  <c:v>8604</c:v>
                </c:pt>
                <c:pt idx="2">
                  <c:v>33285</c:v>
                </c:pt>
                <c:pt idx="3">
                  <c:v>71221</c:v>
                </c:pt>
                <c:pt idx="4">
                  <c:v>101068</c:v>
                </c:pt>
                <c:pt idx="5">
                  <c:v>119186</c:v>
                </c:pt>
                <c:pt idx="6">
                  <c:v>105428</c:v>
                </c:pt>
                <c:pt idx="7">
                  <c:v>73148</c:v>
                </c:pt>
                <c:pt idx="8">
                  <c:v>43457</c:v>
                </c:pt>
                <c:pt idx="9">
                  <c:v>32974</c:v>
                </c:pt>
                <c:pt idx="10">
                  <c:v>23219</c:v>
                </c:pt>
                <c:pt idx="11">
                  <c:v>18169</c:v>
                </c:pt>
                <c:pt idx="12">
                  <c:v>11984</c:v>
                </c:pt>
              </c:numCache>
            </c:numRef>
          </c:val>
          <c:smooth val="1"/>
          <c:extLst>
            <c:ext xmlns:c16="http://schemas.microsoft.com/office/drawing/2014/chart" uri="{C3380CC4-5D6E-409C-BE32-E72D297353CC}">
              <c16:uniqueId val="{00000000-232D-41F3-B487-DD695C05927B}"/>
            </c:ext>
          </c:extLst>
        </c:ser>
        <c:ser>
          <c:idx val="5"/>
          <c:order val="1"/>
          <c:tx>
            <c:strRef>
              <c:f>Sheet2!$B$31</c:f>
              <c:strCache>
                <c:ptCount val="1"/>
                <c:pt idx="0">
                  <c:v>2024-25</c:v>
                </c:pt>
              </c:strCache>
            </c:strRef>
          </c:tx>
          <c:spPr>
            <a:ln w="28575" cap="rnd">
              <a:solidFill>
                <a:schemeClr val="accent6"/>
              </a:solidFill>
              <a:round/>
            </a:ln>
            <a:effectLst/>
          </c:spPr>
          <c:marker>
            <c:symbol val="none"/>
          </c:marker>
          <c:cat>
            <c:strRef>
              <c:f>Sheet2!$C$25:$O$25</c:f>
              <c:strCache>
                <c:ptCount val="13"/>
                <c:pt idx="0">
                  <c:v>0.0-16.5</c:v>
                </c:pt>
                <c:pt idx="1">
                  <c:v>16.6-17.5</c:v>
                </c:pt>
                <c:pt idx="2">
                  <c:v>17.6-18.5</c:v>
                </c:pt>
                <c:pt idx="3">
                  <c:v>18.6-19.5</c:v>
                </c:pt>
                <c:pt idx="4">
                  <c:v>19.6-20.5</c:v>
                </c:pt>
                <c:pt idx="5">
                  <c:v>20.6-21.5</c:v>
                </c:pt>
                <c:pt idx="6">
                  <c:v>21.6-22.5</c:v>
                </c:pt>
                <c:pt idx="7">
                  <c:v>22.6-23.5</c:v>
                </c:pt>
                <c:pt idx="8">
                  <c:v>23.6-24.5</c:v>
                </c:pt>
                <c:pt idx="9">
                  <c:v>24.6-26.5</c:v>
                </c:pt>
                <c:pt idx="10">
                  <c:v>26.6-28.5</c:v>
                </c:pt>
                <c:pt idx="11">
                  <c:v>28.6-30.5</c:v>
                </c:pt>
                <c:pt idx="12">
                  <c:v>30.6+</c:v>
                </c:pt>
              </c:strCache>
            </c:strRef>
          </c:cat>
          <c:val>
            <c:numRef>
              <c:f>Sheet2!$C$31:$O$31</c:f>
              <c:numCache>
                <c:formatCode>_-* #,##0_-;\-* #,##0_-;_-* "-"??_-;_-@_-</c:formatCode>
                <c:ptCount val="13"/>
                <c:pt idx="0">
                  <c:v>21118</c:v>
                </c:pt>
                <c:pt idx="1">
                  <c:v>37270</c:v>
                </c:pt>
                <c:pt idx="2">
                  <c:v>56701</c:v>
                </c:pt>
                <c:pt idx="3">
                  <c:v>56133</c:v>
                </c:pt>
                <c:pt idx="4">
                  <c:v>36808</c:v>
                </c:pt>
                <c:pt idx="5">
                  <c:v>16448</c:v>
                </c:pt>
                <c:pt idx="6">
                  <c:v>8069</c:v>
                </c:pt>
                <c:pt idx="7">
                  <c:v>6295</c:v>
                </c:pt>
                <c:pt idx="8">
                  <c:v>5475</c:v>
                </c:pt>
                <c:pt idx="9">
                  <c:v>15746</c:v>
                </c:pt>
                <c:pt idx="10">
                  <c:v>16901</c:v>
                </c:pt>
                <c:pt idx="11">
                  <c:v>7656</c:v>
                </c:pt>
                <c:pt idx="12">
                  <c:v>10810</c:v>
                </c:pt>
              </c:numCache>
            </c:numRef>
          </c:val>
          <c:smooth val="1"/>
          <c:extLst>
            <c:ext xmlns:c16="http://schemas.microsoft.com/office/drawing/2014/chart" uri="{C3380CC4-5D6E-409C-BE32-E72D297353CC}">
              <c16:uniqueId val="{00000005-232D-41F3-B487-DD695C05927B}"/>
            </c:ext>
          </c:extLst>
        </c:ser>
        <c:dLbls>
          <c:showLegendKey val="0"/>
          <c:showVal val="0"/>
          <c:showCatName val="0"/>
          <c:showSerName val="0"/>
          <c:showPercent val="0"/>
          <c:showBubbleSize val="0"/>
        </c:dLbls>
        <c:smooth val="0"/>
        <c:axId val="816022464"/>
        <c:axId val="816022824"/>
      </c:lineChart>
      <c:catAx>
        <c:axId val="816022464"/>
        <c:scaling>
          <c:orientation val="minMax"/>
        </c:scaling>
        <c:delete val="0"/>
        <c:axPos val="b"/>
        <c:minorGridlines>
          <c:spPr>
            <a:ln w="9525" cap="flat" cmpd="sng" algn="ctr">
              <a:solidFill>
                <a:schemeClr val="tx1">
                  <a:lumMod val="5000"/>
                  <a:lumOff val="95000"/>
                </a:schemeClr>
              </a:solidFill>
              <a:round/>
            </a:ln>
            <a:effectLst/>
          </c:spPr>
        </c:minorGridlines>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022824"/>
        <c:crosses val="autoZero"/>
        <c:auto val="1"/>
        <c:lblAlgn val="ctr"/>
        <c:lblOffset val="100"/>
        <c:noMultiLvlLbl val="0"/>
      </c:catAx>
      <c:valAx>
        <c:axId val="816022824"/>
        <c:scaling>
          <c:orientation val="minMax"/>
        </c:scaling>
        <c:delete val="0"/>
        <c:axPos val="l"/>
        <c:majorGridlines>
          <c:spPr>
            <a:ln w="9525" cap="flat" cmpd="sng" algn="ctr">
              <a:solidFill>
                <a:schemeClr val="tx1">
                  <a:lumMod val="15000"/>
                  <a:lumOff val="85000"/>
                </a:schemeClr>
              </a:solidFill>
              <a:round/>
            </a:ln>
            <a:effectLst/>
          </c:spPr>
        </c:majorGridlines>
        <c:minorGridlines>
          <c:spPr>
            <a:ln w="9525" cap="flat" cmpd="sng" algn="ctr">
              <a:solidFill>
                <a:schemeClr val="tx1">
                  <a:lumMod val="5000"/>
                  <a:lumOff val="95000"/>
                </a:schemeClr>
              </a:solidFill>
              <a:round/>
            </a:ln>
            <a:effectLst/>
          </c:spPr>
        </c:minorGridlines>
        <c:numFmt formatCode="_-* #,##0_-;\-* #,##0_-;_-* &quot;-&quot;??_-;_-@_-"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crossAx val="816022464"/>
        <c:crosses val="autoZero"/>
        <c:crossBetween val="between"/>
      </c:valAx>
      <c:spPr>
        <a:noFill/>
        <a:ln>
          <a:noFill/>
        </a:ln>
        <a:effectLst/>
      </c:spPr>
    </c:plotArea>
    <c:legend>
      <c:legendPos val="b"/>
      <c:legendEntry>
        <c:idx val="0"/>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Entry>
      <c:legendEntry>
        <c:idx val="1"/>
        <c:txPr>
          <a:bodyPr rot="0" spcFirstLastPara="1" vertOverflow="ellipsis" vert="horz" wrap="square" anchor="ctr" anchorCtr="1"/>
          <a:lstStyle/>
          <a:p>
            <a:pPr>
              <a:defRPr sz="2400" b="1" i="0" u="none" strike="noStrike" kern="1200" baseline="0">
                <a:solidFill>
                  <a:schemeClr val="tx1">
                    <a:lumMod val="65000"/>
                    <a:lumOff val="35000"/>
                  </a:schemeClr>
                </a:solidFill>
                <a:latin typeface="+mn-lt"/>
                <a:ea typeface="+mn-ea"/>
                <a:cs typeface="+mn-cs"/>
              </a:defRPr>
            </a:pPr>
            <a:endParaRPr lang="en-US"/>
          </a:p>
        </c:txPr>
      </c:legendEntry>
      <c:overlay val="0"/>
      <c:spPr>
        <a:noFill/>
        <a:ln>
          <a:noFill/>
        </a:ln>
        <a:effectLst/>
      </c:spPr>
      <c:txPr>
        <a:bodyPr rot="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en-US"/>
        </a:p>
      </c:txPr>
    </c:legend>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322">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AU"/>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E75943FE-F448-46A0-A29E-93059727F75B}" type="datetimeFigureOut">
              <a:rPr lang="en-AU" smtClean="0"/>
              <a:t>26/09/2025</a:t>
            </a:fld>
            <a:endParaRPr lang="en-AU"/>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AU"/>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AU"/>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791B526F-2655-405C-8018-1F1B2095709B}" type="slidenum">
              <a:rPr lang="en-AU" smtClean="0"/>
              <a:t>‹#›</a:t>
            </a:fld>
            <a:endParaRPr lang="en-AU"/>
          </a:p>
        </p:txBody>
      </p:sp>
    </p:spTree>
    <p:extLst>
      <p:ext uri="{BB962C8B-B14F-4D97-AF65-F5344CB8AC3E}">
        <p14:creationId xmlns:p14="http://schemas.microsoft.com/office/powerpoint/2010/main" val="37405183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 you for the opportunity to speak today and provide some insights to into Australian wool production, global trade and consumer demand</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1</a:t>
            </a:fld>
            <a:endParaRPr lang="en-AU"/>
          </a:p>
        </p:txBody>
      </p:sp>
    </p:spTree>
    <p:extLst>
      <p:ext uri="{BB962C8B-B14F-4D97-AF65-F5344CB8AC3E}">
        <p14:creationId xmlns:p14="http://schemas.microsoft.com/office/powerpoint/2010/main" val="144476020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again looking back to the start of the 2000’s we can see the marked difference in the micron profile – which I will show here in 5-year steps compared to the 2000-01 season.</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10</a:t>
            </a:fld>
            <a:endParaRPr lang="en-AU"/>
          </a:p>
        </p:txBody>
      </p:sp>
    </p:spTree>
    <p:extLst>
      <p:ext uri="{BB962C8B-B14F-4D97-AF65-F5344CB8AC3E}">
        <p14:creationId xmlns:p14="http://schemas.microsoft.com/office/powerpoint/2010/main" val="13405400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2005/06</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11</a:t>
            </a:fld>
            <a:endParaRPr lang="en-AU"/>
          </a:p>
        </p:txBody>
      </p:sp>
    </p:spTree>
    <p:extLst>
      <p:ext uri="{BB962C8B-B14F-4D97-AF65-F5344CB8AC3E}">
        <p14:creationId xmlns:p14="http://schemas.microsoft.com/office/powerpoint/2010/main" val="1766823954"/>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2010/11</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12</a:t>
            </a:fld>
            <a:endParaRPr lang="en-AU"/>
          </a:p>
        </p:txBody>
      </p:sp>
    </p:spTree>
    <p:extLst>
      <p:ext uri="{BB962C8B-B14F-4D97-AF65-F5344CB8AC3E}">
        <p14:creationId xmlns:p14="http://schemas.microsoft.com/office/powerpoint/2010/main" val="394883696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2015/16</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13</a:t>
            </a:fld>
            <a:endParaRPr lang="en-AU"/>
          </a:p>
        </p:txBody>
      </p:sp>
    </p:spTree>
    <p:extLst>
      <p:ext uri="{BB962C8B-B14F-4D97-AF65-F5344CB8AC3E}">
        <p14:creationId xmlns:p14="http://schemas.microsoft.com/office/powerpoint/2010/main" val="257658261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And moving a decade ahead to 2024/25 – and what you can see here is not only the reduction in production – but the move by many woolgrowers to ‘get finer – or get out’</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14</a:t>
            </a:fld>
            <a:endParaRPr lang="en-AU"/>
          </a:p>
        </p:txBody>
      </p:sp>
    </p:spTree>
    <p:extLst>
      <p:ext uri="{BB962C8B-B14F-4D97-AF65-F5344CB8AC3E}">
        <p14:creationId xmlns:p14="http://schemas.microsoft.com/office/powerpoint/2010/main" val="29088576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What this has meant is an 83% drop in the mid-micron ranges.  369 million kilograms of 19.5 to 24.5 micron wool is no longer produced each year.</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15</a:t>
            </a:fld>
            <a:endParaRPr lang="en-AU"/>
          </a:p>
        </p:txBody>
      </p:sp>
    </p:spTree>
    <p:extLst>
      <p:ext uri="{BB962C8B-B14F-4D97-AF65-F5344CB8AC3E}">
        <p14:creationId xmlns:p14="http://schemas.microsoft.com/office/powerpoint/2010/main" val="56195040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While production of wool finer than 19.5 micron has increased 49.5% - meaning 56.6 million kgs more of this is available each year.</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16</a:t>
            </a:fld>
            <a:endParaRPr lang="en-AU"/>
          </a:p>
        </p:txBody>
      </p:sp>
    </p:spTree>
    <p:extLst>
      <p:ext uri="{BB962C8B-B14F-4D97-AF65-F5344CB8AC3E}">
        <p14:creationId xmlns:p14="http://schemas.microsoft.com/office/powerpoint/2010/main" val="9552805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Australia however, still remains a consistent export supplier both in terms of QUANTITY and QUALITY to our overseas customers.</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17</a:t>
            </a:fld>
            <a:endParaRPr lang="en-AU"/>
          </a:p>
        </p:txBody>
      </p:sp>
    </p:spTree>
    <p:extLst>
      <p:ext uri="{BB962C8B-B14F-4D97-AF65-F5344CB8AC3E}">
        <p14:creationId xmlns:p14="http://schemas.microsoft.com/office/powerpoint/2010/main" val="2810535443"/>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A3769844-9962-9448-A865-08E2157DE9B0}"/>
            </a:ext>
          </a:extLst>
        </p:cNvPr>
        <p:cNvGrpSpPr/>
        <p:nvPr/>
      </p:nvGrpSpPr>
      <p:grpSpPr>
        <a:xfrm>
          <a:off x="0" y="0"/>
          <a:ext cx="0" cy="0"/>
          <a:chOff x="0" y="0"/>
          <a:chExt cx="0" cy="0"/>
        </a:xfrm>
      </p:grpSpPr>
      <p:sp>
        <p:nvSpPr>
          <p:cNvPr id="196" name="Shape 196">
            <a:extLst>
              <a:ext uri="{FF2B5EF4-FFF2-40B4-BE49-F238E27FC236}">
                <a16:creationId xmlns:a16="http://schemas.microsoft.com/office/drawing/2014/main" id="{DACD1B36-977F-8145-49C1-B2A0B433A735}"/>
              </a:ext>
            </a:extLst>
          </p:cNvPr>
          <p:cNvSpPr>
            <a:spLocks noGrp="1" noRot="1" noChangeAspect="1"/>
          </p:cNvSpPr>
          <p:nvPr>
            <p:ph type="sldImg"/>
          </p:nvPr>
        </p:nvSpPr>
        <p:spPr>
          <a:prstGeom prst="rect">
            <a:avLst/>
          </a:prstGeom>
        </p:spPr>
        <p:txBody>
          <a:bodyPr/>
          <a:lstStyle/>
          <a:p>
            <a:endParaRPr/>
          </a:p>
        </p:txBody>
      </p:sp>
      <p:sp>
        <p:nvSpPr>
          <p:cNvPr id="197" name="Shape 197">
            <a:extLst>
              <a:ext uri="{FF2B5EF4-FFF2-40B4-BE49-F238E27FC236}">
                <a16:creationId xmlns:a16="http://schemas.microsoft.com/office/drawing/2014/main" id="{2B6F89B8-96B7-D2AB-3A1A-284421C2CD71}"/>
              </a:ext>
            </a:extLst>
          </p:cNvPr>
          <p:cNvSpPr>
            <a:spLocks noGrp="1"/>
          </p:cNvSpPr>
          <p:nvPr>
            <p:ph type="body" sz="quarter" idx="1"/>
          </p:nvPr>
        </p:nvSpPr>
        <p:spPr>
          <a:prstGeom prst="rect">
            <a:avLst/>
          </a:prstGeom>
        </p:spPr>
        <p:txBody>
          <a:bodyPr/>
          <a:lstStyle/>
          <a:p>
            <a:r>
              <a:rPr lang="en-US" dirty="0"/>
              <a:t>Understanding our end customer and investing in wool </a:t>
            </a:r>
            <a:r>
              <a:rPr dirty="0"/>
              <a:t>marketing has never been so important. </a:t>
            </a:r>
          </a:p>
          <a:p>
            <a:endParaRPr dirty="0"/>
          </a:p>
          <a:p>
            <a:r>
              <a:rPr dirty="0"/>
              <a:t>Consumer attitudes</a:t>
            </a:r>
            <a:r>
              <a:rPr lang="en-US" dirty="0"/>
              <a:t>, global dynamics, how we shop &amp; macro-economic pressures all shift and we need to keep abreast of these.</a:t>
            </a:r>
            <a:endParaRPr dirty="0"/>
          </a:p>
          <a:p>
            <a:endParaRPr lang="en-AU" dirty="0"/>
          </a:p>
          <a:p>
            <a:r>
              <a:rPr lang="en-AU" dirty="0"/>
              <a:t>If we look at the changes over the past 10 years in major product categories, we see the drop in formal &amp; business apparel – suits, jackets, trousers. But there is still strong demand for wool knitwear – including </a:t>
            </a:r>
            <a:r>
              <a:rPr lang="en-AU" dirty="0" err="1"/>
              <a:t>baselayer</a:t>
            </a:r>
            <a:r>
              <a:rPr lang="en-AU" dirty="0"/>
              <a:t> knits and both </a:t>
            </a:r>
            <a:r>
              <a:rPr lang="en-AU" dirty="0" err="1"/>
              <a:t>womens</a:t>
            </a:r>
            <a:r>
              <a:rPr lang="en-AU" dirty="0"/>
              <a:t> &amp; </a:t>
            </a:r>
            <a:r>
              <a:rPr lang="en-AU" dirty="0" err="1"/>
              <a:t>mens</a:t>
            </a:r>
            <a:r>
              <a:rPr lang="en-AU" dirty="0"/>
              <a:t> coats.  This is all part of a more casual and interchangeable style.</a:t>
            </a:r>
            <a:endParaRPr lang="en-US" dirty="0"/>
          </a:p>
        </p:txBody>
      </p:sp>
    </p:spTree>
    <p:extLst>
      <p:ext uri="{BB962C8B-B14F-4D97-AF65-F5344CB8AC3E}">
        <p14:creationId xmlns:p14="http://schemas.microsoft.com/office/powerpoint/2010/main" val="176411626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vast majority of Australian wool is destined for the apparel market. And while the supply chain journey is long, the final destination for these apparel products is with consumers in the countries shown here – measured in terms of the value of their wool apparel imports.  </a:t>
            </a:r>
          </a:p>
          <a:p>
            <a:endParaRPr lang="en-US" dirty="0"/>
          </a:p>
          <a:p>
            <a:r>
              <a:rPr lang="en-US" dirty="0"/>
              <a:t>It’s worth noting here, this does not include China’s domestic manufactured apparel that is consumed in China – nor that say of Italian-made that is consumed in Italy.  </a:t>
            </a:r>
          </a:p>
          <a:p>
            <a:endParaRPr lang="en-US" dirty="0"/>
          </a:p>
          <a:p>
            <a:r>
              <a:rPr lang="en-US" dirty="0"/>
              <a:t>This is purely imports</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19</a:t>
            </a:fld>
            <a:endParaRPr lang="en-AU"/>
          </a:p>
        </p:txBody>
      </p:sp>
    </p:spTree>
    <p:extLst>
      <p:ext uri="{BB962C8B-B14F-4D97-AF65-F5344CB8AC3E}">
        <p14:creationId xmlns:p14="http://schemas.microsoft.com/office/powerpoint/2010/main" val="106732161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Other speakers here today will update you on their own countries wool production – so on this topic I will focus on Australia.</a:t>
            </a:r>
          </a:p>
          <a:p>
            <a:endParaRPr lang="en-US" dirty="0"/>
          </a:p>
          <a:p>
            <a:r>
              <a:rPr lang="en-US" dirty="0"/>
              <a:t>Here are the figures from the August meeting of the Australian Wool Production Forecast Committee.  The committee current forecast for the 2025/26 season is 251.5 million kilograms greasy.  A drop of 10.2% on the 2024/25 estimate – which in turn is an 11.8% decrease on 2023/24.</a:t>
            </a:r>
          </a:p>
          <a:p>
            <a:endParaRPr lang="en-US" dirty="0"/>
          </a:p>
          <a:p>
            <a:r>
              <a:rPr lang="en-US" dirty="0"/>
              <a:t>This is a 66.5 million kg decrease to the supply chain over the two-year period.</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2</a:t>
            </a:fld>
            <a:endParaRPr lang="en-AU"/>
          </a:p>
        </p:txBody>
      </p:sp>
    </p:spTree>
    <p:extLst>
      <p:ext uri="{BB962C8B-B14F-4D97-AF65-F5344CB8AC3E}">
        <p14:creationId xmlns:p14="http://schemas.microsoft.com/office/powerpoint/2010/main" val="221869132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understand what influences the consumer’s purchase decisions in these top 10 markets, here are some consumer insights from the latest 2025 survey by Statista – who are one of the leading independent global data and business intelligence platforms.  </a:t>
            </a:r>
          </a:p>
          <a:p>
            <a:r>
              <a:rPr lang="en-US" dirty="0"/>
              <a:t>The red bar is the range of responses within the top 10 countries, as some aspects such as price or style may be more important in some countries than in others. </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20</a:t>
            </a:fld>
            <a:endParaRPr lang="en-AU"/>
          </a:p>
        </p:txBody>
      </p:sp>
    </p:spTree>
    <p:extLst>
      <p:ext uri="{BB962C8B-B14F-4D97-AF65-F5344CB8AC3E}">
        <p14:creationId xmlns:p14="http://schemas.microsoft.com/office/powerpoint/2010/main" val="332504654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However, the bottom line is aspects, such as comfort, quality, style, durability and material remain at the </a:t>
            </a:r>
            <a:r>
              <a:rPr lang="en-US" dirty="0" err="1"/>
              <a:t>forefont</a:t>
            </a:r>
            <a:r>
              <a:rPr lang="en-US" dirty="0"/>
              <a:t> of the consumers purchase decision in ALL key markets. </a:t>
            </a:r>
          </a:p>
          <a:p>
            <a:r>
              <a:rPr lang="en-US" dirty="0"/>
              <a:t>This is where the </a:t>
            </a:r>
            <a:r>
              <a:rPr lang="en-US" dirty="0" err="1"/>
              <a:t>Woolmark</a:t>
            </a:r>
            <a:r>
              <a:rPr lang="en-US"/>
              <a:t> marketing remains </a:t>
            </a:r>
            <a:r>
              <a:rPr lang="en-US" dirty="0"/>
              <a:t>as relevant and as important as ever.</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21</a:t>
            </a:fld>
            <a:endParaRPr lang="en-AU"/>
          </a:p>
        </p:txBody>
      </p:sp>
    </p:spTree>
    <p:extLst>
      <p:ext uri="{BB962C8B-B14F-4D97-AF65-F5344CB8AC3E}">
        <p14:creationId xmlns:p14="http://schemas.microsoft.com/office/powerpoint/2010/main" val="13471249"/>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6" name="Shape 206"/>
          <p:cNvSpPr>
            <a:spLocks noGrp="1" noRot="1" noChangeAspect="1"/>
          </p:cNvSpPr>
          <p:nvPr>
            <p:ph type="sldImg"/>
          </p:nvPr>
        </p:nvSpPr>
        <p:spPr>
          <a:xfrm>
            <a:off x="381000" y="685800"/>
            <a:ext cx="6096000" cy="3429000"/>
          </a:xfrm>
          <a:prstGeom prst="rect">
            <a:avLst/>
          </a:prstGeom>
        </p:spPr>
        <p:txBody>
          <a:bodyPr/>
          <a:lstStyle/>
          <a:p>
            <a:endParaRPr/>
          </a:p>
        </p:txBody>
      </p:sp>
      <p:sp>
        <p:nvSpPr>
          <p:cNvPr id="207" name="Shape 207"/>
          <p:cNvSpPr>
            <a:spLocks noGrp="1"/>
          </p:cNvSpPr>
          <p:nvPr>
            <p:ph type="body" sz="quarter" idx="1"/>
          </p:nvPr>
        </p:nvSpPr>
        <p:spPr>
          <a:prstGeom prst="rect">
            <a:avLst/>
          </a:prstGeom>
        </p:spPr>
        <p:txBody>
          <a:bodyPr/>
          <a:lstStyle/>
          <a:p>
            <a:r>
              <a:rPr lang="en-US" dirty="0"/>
              <a:t>Our marketing efforts are </a:t>
            </a:r>
            <a:r>
              <a:rPr dirty="0"/>
              <a:t>built around 3 objectives</a:t>
            </a:r>
            <a:r>
              <a:rPr lang="en-US" dirty="0"/>
              <a:t>:</a:t>
            </a:r>
          </a:p>
          <a:p>
            <a:r>
              <a:rPr lang="en-US" dirty="0"/>
              <a:t>We </a:t>
            </a:r>
            <a:r>
              <a:rPr dirty="0"/>
              <a:t>accelerate expansion through the </a:t>
            </a:r>
            <a:r>
              <a:rPr lang="en-US" dirty="0"/>
              <a:t>growing </a:t>
            </a:r>
            <a:r>
              <a:rPr dirty="0"/>
              <a:t>performance sector</a:t>
            </a:r>
            <a:r>
              <a:rPr lang="en-US" dirty="0"/>
              <a:t> - </a:t>
            </a:r>
            <a:r>
              <a:rPr dirty="0"/>
              <a:t>defend our core fashion categories </a:t>
            </a:r>
            <a:r>
              <a:rPr lang="en-US" dirty="0"/>
              <a:t>- </a:t>
            </a:r>
            <a:r>
              <a:rPr dirty="0"/>
              <a:t>and grow and maintain wool’s reputation as</a:t>
            </a:r>
            <a:r>
              <a:rPr lang="en-US" dirty="0"/>
              <a:t> a</a:t>
            </a:r>
            <a:r>
              <a:rPr dirty="0"/>
              <a:t> </a:t>
            </a:r>
            <a:r>
              <a:rPr lang="en-US" dirty="0"/>
              <a:t>natural &amp; environmentally friendly ‘</a:t>
            </a:r>
            <a:r>
              <a:rPr lang="en-US" dirty="0" err="1"/>
              <a:t>fibre</a:t>
            </a:r>
            <a:r>
              <a:rPr lang="en-US" dirty="0"/>
              <a:t> of choice’.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This third objective is a global collaborative effort and we acknowledge the extensive work the IWTO team put into this – and also the effort and commitments made by the Nanjing Wool Market and many others in this room today to help take on this fight against a lot of misinformation and greenwashing.</a:t>
            </a:r>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So just in summary – for Australian woolgrowers, there are many challenges – but they remain resilient, passionate and proud about the wool they produce – and the sheep they breed.</a:t>
            </a:r>
          </a:p>
          <a:p>
            <a:endParaRPr lang="en-US" dirty="0"/>
          </a:p>
          <a:p>
            <a:r>
              <a:rPr lang="en-US" dirty="0"/>
              <a:t>They stay committed to doing their part in lifting demand – and they do this through their continued investment in </a:t>
            </a:r>
            <a:r>
              <a:rPr lang="en-US" dirty="0" err="1"/>
              <a:t>Woolmark</a:t>
            </a:r>
            <a:r>
              <a:rPr lang="en-US" dirty="0"/>
              <a:t> marketing and promotional efforts globally.</a:t>
            </a:r>
          </a:p>
          <a:p>
            <a:endParaRPr lang="en-US" dirty="0"/>
          </a:p>
          <a:p>
            <a:r>
              <a:rPr lang="en-US" dirty="0"/>
              <a:t>And we look forward to a strong and collaborative future!</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23</a:t>
            </a:fld>
            <a:endParaRPr lang="en-AU"/>
          </a:p>
        </p:txBody>
      </p:sp>
    </p:spTree>
    <p:extLst>
      <p:ext uri="{BB962C8B-B14F-4D97-AF65-F5344CB8AC3E}">
        <p14:creationId xmlns:p14="http://schemas.microsoft.com/office/powerpoint/2010/main" val="930315983"/>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Thankyou!</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24</a:t>
            </a:fld>
            <a:endParaRPr lang="en-AU"/>
          </a:p>
        </p:txBody>
      </p:sp>
    </p:spTree>
    <p:extLst>
      <p:ext uri="{BB962C8B-B14F-4D97-AF65-F5344CB8AC3E}">
        <p14:creationId xmlns:p14="http://schemas.microsoft.com/office/powerpoint/2010/main" val="73146262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put this into the bigger picture of the changing dynamics of the Australian wool clip – this chart shows Australian wool production back to the start of the 2000’s.</a:t>
            </a:r>
          </a:p>
          <a:p>
            <a:endParaRPr lang="en-AU" dirty="0"/>
          </a:p>
          <a:p>
            <a:r>
              <a:rPr lang="en-AU" dirty="0"/>
              <a:t>From over 600million kgs in 2000 through to the current forecast of 251.5 million kgs.</a:t>
            </a:r>
            <a:endParaRPr lang="en-US" dirty="0"/>
          </a:p>
        </p:txBody>
      </p:sp>
      <p:sp>
        <p:nvSpPr>
          <p:cNvPr id="4" name="Slide Number Placeholder 3"/>
          <p:cNvSpPr>
            <a:spLocks noGrp="1"/>
          </p:cNvSpPr>
          <p:nvPr>
            <p:ph type="sldNum" sz="quarter" idx="5"/>
          </p:nvPr>
        </p:nvSpPr>
        <p:spPr/>
        <p:txBody>
          <a:bodyPr/>
          <a:lstStyle/>
          <a:p>
            <a:fld id="{791B526F-2655-405C-8018-1F1B2095709B}" type="slidenum">
              <a:rPr lang="en-AU" smtClean="0"/>
              <a:t>3</a:t>
            </a:fld>
            <a:endParaRPr lang="en-AU"/>
          </a:p>
        </p:txBody>
      </p:sp>
    </p:spTree>
    <p:extLst>
      <p:ext uri="{BB962C8B-B14F-4D97-AF65-F5344CB8AC3E}">
        <p14:creationId xmlns:p14="http://schemas.microsoft.com/office/powerpoint/2010/main" val="107980676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If we look at this production aligned to the wool price in Australian dollars, the driving factor for this decline is NOT necessarily price – and while competitive land uses, such as grain, cattle, </a:t>
            </a:r>
            <a:r>
              <a:rPr lang="en-US" dirty="0" err="1"/>
              <a:t>sheepmeat</a:t>
            </a:r>
            <a:r>
              <a:rPr lang="en-US" dirty="0"/>
              <a:t> – and now carbon farming all play a part in the decision making – the dominant factor is climate – both drought and to a lesser degree floods.</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4</a:t>
            </a:fld>
            <a:endParaRPr lang="en-AU"/>
          </a:p>
        </p:txBody>
      </p:sp>
    </p:spTree>
    <p:extLst>
      <p:ext uri="{BB962C8B-B14F-4D97-AF65-F5344CB8AC3E}">
        <p14:creationId xmlns:p14="http://schemas.microsoft.com/office/powerpoint/2010/main" val="325053357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To give you an idea of what that looks like, here is the Australian Bureau of Meteorology’s Climate data for the 12-month period July 2024 through to June 2025.</a:t>
            </a:r>
          </a:p>
          <a:p>
            <a:endParaRPr lang="en-US" dirty="0"/>
          </a:p>
          <a:p>
            <a:r>
              <a:rPr lang="en-US" dirty="0"/>
              <a:t>Blue is excessive rainfall – and red is little to no rainfall</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5</a:t>
            </a:fld>
            <a:endParaRPr lang="en-AU"/>
          </a:p>
        </p:txBody>
      </p:sp>
    </p:spTree>
    <p:extLst>
      <p:ext uri="{BB962C8B-B14F-4D97-AF65-F5344CB8AC3E}">
        <p14:creationId xmlns:p14="http://schemas.microsoft.com/office/powerpoint/2010/main" val="97363802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Much of the southeast of Australia recorded the lowest rainfall on record. This means substantial supplementary feeding, carting water and off-loading livestock to the bare minimum. All while attempting to manage cash flows through to the next seasonal break.</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6</a:t>
            </a:fld>
            <a:endParaRPr lang="en-AU"/>
          </a:p>
        </p:txBody>
      </p:sp>
    </p:spTree>
    <p:extLst>
      <p:ext uri="{BB962C8B-B14F-4D97-AF65-F5344CB8AC3E}">
        <p14:creationId xmlns:p14="http://schemas.microsoft.com/office/powerpoint/2010/main" val="253171723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blue ‘high rainfall’ area– can lead to extensive flooding and this can mean heavy livestock losses and infrastructure destroyed and washed away. </a:t>
            </a:r>
          </a:p>
          <a:p>
            <a:r>
              <a:rPr lang="en-US" dirty="0"/>
              <a:t>For example – back in March this year, in that south-west part of Queensland over 200,000 livestock and 8,000km of fencing were lost.</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7</a:t>
            </a:fld>
            <a:endParaRPr lang="en-AU"/>
          </a:p>
        </p:txBody>
      </p:sp>
    </p:spTree>
    <p:extLst>
      <p:ext uri="{BB962C8B-B14F-4D97-AF65-F5344CB8AC3E}">
        <p14:creationId xmlns:p14="http://schemas.microsoft.com/office/powerpoint/2010/main" val="275933847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climate outlook, as forecast by the Bureau signals a hot and wet spring/summer period, which will be another challenging time for many woolgrowers.</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8</a:t>
            </a:fld>
            <a:endParaRPr lang="en-AU"/>
          </a:p>
        </p:txBody>
      </p:sp>
    </p:spTree>
    <p:extLst>
      <p:ext uri="{BB962C8B-B14F-4D97-AF65-F5344CB8AC3E}">
        <p14:creationId xmlns:p14="http://schemas.microsoft.com/office/powerpoint/2010/main" val="257289002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Moving on to a breakdown of the Australian wool clip by micron, we can see the focus is on fine merino wool (17.5-19.5micron), with second clip in the broader meat and wool - dual purpose sector</a:t>
            </a:r>
            <a:endParaRPr lang="en-AU" dirty="0"/>
          </a:p>
        </p:txBody>
      </p:sp>
      <p:sp>
        <p:nvSpPr>
          <p:cNvPr id="4" name="Slide Number Placeholder 3"/>
          <p:cNvSpPr>
            <a:spLocks noGrp="1"/>
          </p:cNvSpPr>
          <p:nvPr>
            <p:ph type="sldNum" sz="quarter" idx="5"/>
          </p:nvPr>
        </p:nvSpPr>
        <p:spPr/>
        <p:txBody>
          <a:bodyPr/>
          <a:lstStyle/>
          <a:p>
            <a:fld id="{791B526F-2655-405C-8018-1F1B2095709B}" type="slidenum">
              <a:rPr lang="en-AU" smtClean="0"/>
              <a:t>9</a:t>
            </a:fld>
            <a:endParaRPr lang="en-AU"/>
          </a:p>
        </p:txBody>
      </p:sp>
    </p:spTree>
    <p:extLst>
      <p:ext uri="{BB962C8B-B14F-4D97-AF65-F5344CB8AC3E}">
        <p14:creationId xmlns:p14="http://schemas.microsoft.com/office/powerpoint/2010/main" val="8659678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77F43C-B67B-B1D4-D8DB-8951BD34A488}"/>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AU"/>
          </a:p>
        </p:txBody>
      </p:sp>
      <p:sp>
        <p:nvSpPr>
          <p:cNvPr id="3" name="Subtitle 2">
            <a:extLst>
              <a:ext uri="{FF2B5EF4-FFF2-40B4-BE49-F238E27FC236}">
                <a16:creationId xmlns:a16="http://schemas.microsoft.com/office/drawing/2014/main" id="{B840A1F5-1666-9660-783A-84A905CA52B8}"/>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AU"/>
          </a:p>
        </p:txBody>
      </p:sp>
      <p:sp>
        <p:nvSpPr>
          <p:cNvPr id="4" name="Date Placeholder 3">
            <a:extLst>
              <a:ext uri="{FF2B5EF4-FFF2-40B4-BE49-F238E27FC236}">
                <a16:creationId xmlns:a16="http://schemas.microsoft.com/office/drawing/2014/main" id="{B050B62A-BD63-A8F4-C1A2-4319B1FE3958}"/>
              </a:ext>
            </a:extLst>
          </p:cNvPr>
          <p:cNvSpPr>
            <a:spLocks noGrp="1"/>
          </p:cNvSpPr>
          <p:nvPr>
            <p:ph type="dt" sz="half" idx="10"/>
          </p:nvPr>
        </p:nvSpPr>
        <p:spPr/>
        <p:txBody>
          <a:bodyPr/>
          <a:lstStyle/>
          <a:p>
            <a:fld id="{704ABD5D-F578-4774-B9B5-9410EA8203FF}" type="datetimeFigureOut">
              <a:rPr lang="en-AU" smtClean="0"/>
              <a:t>26/09/2025</a:t>
            </a:fld>
            <a:endParaRPr lang="en-AU"/>
          </a:p>
        </p:txBody>
      </p:sp>
      <p:sp>
        <p:nvSpPr>
          <p:cNvPr id="5" name="Footer Placeholder 4">
            <a:extLst>
              <a:ext uri="{FF2B5EF4-FFF2-40B4-BE49-F238E27FC236}">
                <a16:creationId xmlns:a16="http://schemas.microsoft.com/office/drawing/2014/main" id="{1B7CFC8B-CA51-28F9-A5A8-2F1726020811}"/>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8E399DB-DDCB-235C-0E12-93648336E7A5}"/>
              </a:ext>
            </a:extLst>
          </p:cNvPr>
          <p:cNvSpPr>
            <a:spLocks noGrp="1"/>
          </p:cNvSpPr>
          <p:nvPr>
            <p:ph type="sldNum" sz="quarter" idx="12"/>
          </p:nvPr>
        </p:nvSpPr>
        <p:spPr/>
        <p:txBody>
          <a:bodyPr/>
          <a:lstStyle/>
          <a:p>
            <a:fld id="{624C605A-26EA-4056-9DC7-101C380A0D45}" type="slidenum">
              <a:rPr lang="en-AU" smtClean="0"/>
              <a:t>‹#›</a:t>
            </a:fld>
            <a:endParaRPr lang="en-AU"/>
          </a:p>
        </p:txBody>
      </p:sp>
    </p:spTree>
    <p:extLst>
      <p:ext uri="{BB962C8B-B14F-4D97-AF65-F5344CB8AC3E}">
        <p14:creationId xmlns:p14="http://schemas.microsoft.com/office/powerpoint/2010/main" val="346529349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01DE36-8AE2-4B5D-BB5E-86AC9FD1B081}"/>
              </a:ext>
            </a:extLst>
          </p:cNvPr>
          <p:cNvSpPr>
            <a:spLocks noGrp="1"/>
          </p:cNvSpPr>
          <p:nvPr>
            <p:ph type="title"/>
          </p:nvPr>
        </p:nvSpPr>
        <p:spPr/>
        <p:txBody>
          <a:bodyPr/>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BF64C3EC-4EA9-1674-A9F7-CA43DAE080C7}"/>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91A2D8A-3100-4DA9-D0D7-AB5DBDE540A0}"/>
              </a:ext>
            </a:extLst>
          </p:cNvPr>
          <p:cNvSpPr>
            <a:spLocks noGrp="1"/>
          </p:cNvSpPr>
          <p:nvPr>
            <p:ph type="dt" sz="half" idx="10"/>
          </p:nvPr>
        </p:nvSpPr>
        <p:spPr/>
        <p:txBody>
          <a:bodyPr/>
          <a:lstStyle/>
          <a:p>
            <a:fld id="{704ABD5D-F578-4774-B9B5-9410EA8203FF}" type="datetimeFigureOut">
              <a:rPr lang="en-AU" smtClean="0"/>
              <a:t>26/09/2025</a:t>
            </a:fld>
            <a:endParaRPr lang="en-AU"/>
          </a:p>
        </p:txBody>
      </p:sp>
      <p:sp>
        <p:nvSpPr>
          <p:cNvPr id="5" name="Footer Placeholder 4">
            <a:extLst>
              <a:ext uri="{FF2B5EF4-FFF2-40B4-BE49-F238E27FC236}">
                <a16:creationId xmlns:a16="http://schemas.microsoft.com/office/drawing/2014/main" id="{B253EBA2-5437-262A-0202-54E29A2ACA2A}"/>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CD61EF73-0891-4BD5-D6D5-6920292A832F}"/>
              </a:ext>
            </a:extLst>
          </p:cNvPr>
          <p:cNvSpPr>
            <a:spLocks noGrp="1"/>
          </p:cNvSpPr>
          <p:nvPr>
            <p:ph type="sldNum" sz="quarter" idx="12"/>
          </p:nvPr>
        </p:nvSpPr>
        <p:spPr/>
        <p:txBody>
          <a:bodyPr/>
          <a:lstStyle/>
          <a:p>
            <a:fld id="{624C605A-26EA-4056-9DC7-101C380A0D45}" type="slidenum">
              <a:rPr lang="en-AU" smtClean="0"/>
              <a:t>‹#›</a:t>
            </a:fld>
            <a:endParaRPr lang="en-AU"/>
          </a:p>
        </p:txBody>
      </p:sp>
    </p:spTree>
    <p:extLst>
      <p:ext uri="{BB962C8B-B14F-4D97-AF65-F5344CB8AC3E}">
        <p14:creationId xmlns:p14="http://schemas.microsoft.com/office/powerpoint/2010/main" val="374311260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36BD52F7-2F33-76E0-CD80-6CC3A3FB04AC}"/>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AU"/>
          </a:p>
        </p:txBody>
      </p:sp>
      <p:sp>
        <p:nvSpPr>
          <p:cNvPr id="3" name="Vertical Text Placeholder 2">
            <a:extLst>
              <a:ext uri="{FF2B5EF4-FFF2-40B4-BE49-F238E27FC236}">
                <a16:creationId xmlns:a16="http://schemas.microsoft.com/office/drawing/2014/main" id="{96E84AB0-D6CF-E1A0-EC37-81518C423834}"/>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80526E20-F9B4-B229-9D9A-0071B3E90F53}"/>
              </a:ext>
            </a:extLst>
          </p:cNvPr>
          <p:cNvSpPr>
            <a:spLocks noGrp="1"/>
          </p:cNvSpPr>
          <p:nvPr>
            <p:ph type="dt" sz="half" idx="10"/>
          </p:nvPr>
        </p:nvSpPr>
        <p:spPr/>
        <p:txBody>
          <a:bodyPr/>
          <a:lstStyle/>
          <a:p>
            <a:fld id="{704ABD5D-F578-4774-B9B5-9410EA8203FF}" type="datetimeFigureOut">
              <a:rPr lang="en-AU" smtClean="0"/>
              <a:t>26/09/2025</a:t>
            </a:fld>
            <a:endParaRPr lang="en-AU"/>
          </a:p>
        </p:txBody>
      </p:sp>
      <p:sp>
        <p:nvSpPr>
          <p:cNvPr id="5" name="Footer Placeholder 4">
            <a:extLst>
              <a:ext uri="{FF2B5EF4-FFF2-40B4-BE49-F238E27FC236}">
                <a16:creationId xmlns:a16="http://schemas.microsoft.com/office/drawing/2014/main" id="{254A3DA3-E672-AE4D-8E23-DE45C701C2AF}"/>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0D769F86-5CB2-9CB8-8107-26FBA252E2AA}"/>
              </a:ext>
            </a:extLst>
          </p:cNvPr>
          <p:cNvSpPr>
            <a:spLocks noGrp="1"/>
          </p:cNvSpPr>
          <p:nvPr>
            <p:ph type="sldNum" sz="quarter" idx="12"/>
          </p:nvPr>
        </p:nvSpPr>
        <p:spPr/>
        <p:txBody>
          <a:bodyPr/>
          <a:lstStyle/>
          <a:p>
            <a:fld id="{624C605A-26EA-4056-9DC7-101C380A0D45}" type="slidenum">
              <a:rPr lang="en-AU" smtClean="0"/>
              <a:t>‹#›</a:t>
            </a:fld>
            <a:endParaRPr lang="en-AU"/>
          </a:p>
        </p:txBody>
      </p:sp>
    </p:spTree>
    <p:extLst>
      <p:ext uri="{BB962C8B-B14F-4D97-AF65-F5344CB8AC3E}">
        <p14:creationId xmlns:p14="http://schemas.microsoft.com/office/powerpoint/2010/main" val="2829015635"/>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IMAGE &amp; TEXT">
    <p:spTree>
      <p:nvGrpSpPr>
        <p:cNvPr id="1" name=""/>
        <p:cNvGrpSpPr/>
        <p:nvPr/>
      </p:nvGrpSpPr>
      <p:grpSpPr>
        <a:xfrm>
          <a:off x="0" y="0"/>
          <a:ext cx="0" cy="0"/>
          <a:chOff x="0" y="0"/>
          <a:chExt cx="0" cy="0"/>
        </a:xfrm>
      </p:grpSpPr>
      <p:sp>
        <p:nvSpPr>
          <p:cNvPr id="10" name="Title 1"/>
          <p:cNvSpPr>
            <a:spLocks noGrp="1"/>
          </p:cNvSpPr>
          <p:nvPr>
            <p:ph type="title" hasCustomPrompt="1"/>
          </p:nvPr>
        </p:nvSpPr>
        <p:spPr>
          <a:xfrm>
            <a:off x="480000" y="575467"/>
            <a:ext cx="6931200" cy="685765"/>
          </a:xfrm>
          <a:prstGeom prst="rect">
            <a:avLst/>
          </a:prstGeom>
        </p:spPr>
        <p:txBody>
          <a:bodyPr lIns="0" tIns="0" rIns="0" anchor="t">
            <a:normAutofit/>
          </a:bodyPr>
          <a:lstStyle>
            <a:lvl1pPr>
              <a:lnSpc>
                <a:spcPts val="2664"/>
              </a:lnSpc>
              <a:defRPr sz="2931" b="1" cap="all" spc="107" baseline="0"/>
            </a:lvl1pPr>
          </a:lstStyle>
          <a:p>
            <a:r>
              <a:rPr lang="en-US" dirty="0"/>
              <a:t>INSERT HEADING</a:t>
            </a:r>
          </a:p>
        </p:txBody>
      </p:sp>
      <p:sp>
        <p:nvSpPr>
          <p:cNvPr id="12" name="Picture Placeholder 9"/>
          <p:cNvSpPr>
            <a:spLocks noGrp="1"/>
          </p:cNvSpPr>
          <p:nvPr>
            <p:ph type="pic" sz="quarter" idx="13"/>
          </p:nvPr>
        </p:nvSpPr>
        <p:spPr>
          <a:xfrm>
            <a:off x="480000" y="1501010"/>
            <a:ext cx="5496000" cy="4877084"/>
          </a:xfrm>
          <a:prstGeom prst="rect">
            <a:avLst/>
          </a:prstGeom>
        </p:spPr>
        <p:txBody>
          <a:bodyPr>
            <a:normAutofit/>
          </a:bodyPr>
          <a:lstStyle>
            <a:lvl1pPr marL="0" indent="0" algn="l">
              <a:buFontTx/>
              <a:buNone/>
              <a:defRPr sz="1865">
                <a:solidFill>
                  <a:srgbClr val="231F20"/>
                </a:solidFill>
              </a:defRPr>
            </a:lvl1pPr>
          </a:lstStyle>
          <a:p>
            <a:r>
              <a:rPr lang="en-AU"/>
              <a:t>Drag picture to placeholder or click icon to add</a:t>
            </a:r>
            <a:endParaRPr lang="en-US" dirty="0"/>
          </a:p>
        </p:txBody>
      </p:sp>
      <p:sp>
        <p:nvSpPr>
          <p:cNvPr id="15" name="Text Placeholder 12"/>
          <p:cNvSpPr>
            <a:spLocks noGrp="1"/>
          </p:cNvSpPr>
          <p:nvPr>
            <p:ph type="body" sz="quarter" idx="15" hasCustomPrompt="1"/>
          </p:nvPr>
        </p:nvSpPr>
        <p:spPr>
          <a:xfrm>
            <a:off x="6216000" y="1501010"/>
            <a:ext cx="5496000" cy="407623"/>
          </a:xfrm>
          <a:prstGeom prst="rect">
            <a:avLst/>
          </a:prstGeom>
        </p:spPr>
        <p:txBody>
          <a:bodyPr lIns="0" tIns="0" rIns="0" bIns="0">
            <a:normAutofit/>
          </a:bodyPr>
          <a:lstStyle>
            <a:lvl1pPr marL="0" indent="0">
              <a:lnSpc>
                <a:spcPts val="2131"/>
              </a:lnSpc>
              <a:spcBef>
                <a:spcPts val="0"/>
              </a:spcBef>
              <a:spcAft>
                <a:spcPts val="1199"/>
              </a:spcAft>
              <a:buNone/>
              <a:defRPr sz="1865" b="1">
                <a:solidFill>
                  <a:srgbClr val="231F20"/>
                </a:solidFill>
              </a:defRPr>
            </a:lvl1pPr>
          </a:lstStyle>
          <a:p>
            <a:pPr lvl="0"/>
            <a:r>
              <a:rPr lang="en-US" dirty="0"/>
              <a:t>Insert subheading</a:t>
            </a:r>
          </a:p>
        </p:txBody>
      </p:sp>
      <p:sp>
        <p:nvSpPr>
          <p:cNvPr id="16" name="Text Placeholder 6"/>
          <p:cNvSpPr>
            <a:spLocks noGrp="1"/>
          </p:cNvSpPr>
          <p:nvPr>
            <p:ph type="body" sz="quarter" idx="16" hasCustomPrompt="1"/>
          </p:nvPr>
        </p:nvSpPr>
        <p:spPr>
          <a:xfrm>
            <a:off x="7651200" y="575467"/>
            <a:ext cx="4060800" cy="685765"/>
          </a:xfrm>
          <a:prstGeom prst="rect">
            <a:avLst/>
          </a:prstGeom>
        </p:spPr>
        <p:txBody>
          <a:bodyPr lIns="9144" tIns="0" rIns="0" bIns="0">
            <a:normAutofit/>
          </a:bodyPr>
          <a:lstStyle>
            <a:lvl1pPr marL="0" indent="0" algn="r">
              <a:lnSpc>
                <a:spcPts val="1332"/>
              </a:lnSpc>
              <a:spcBef>
                <a:spcPts val="0"/>
              </a:spcBef>
              <a:spcAft>
                <a:spcPts val="0"/>
              </a:spcAft>
              <a:buFontTx/>
              <a:buNone/>
              <a:defRPr sz="1332" b="0" cap="all" spc="67" baseline="0">
                <a:solidFill>
                  <a:srgbClr val="231F20"/>
                </a:solidFill>
              </a:defRPr>
            </a:lvl1pPr>
            <a:lvl2pPr marL="456777" indent="0">
              <a:buFontTx/>
              <a:buNone/>
              <a:defRPr/>
            </a:lvl2pPr>
            <a:lvl3pPr marL="913554" indent="0">
              <a:buFontTx/>
              <a:buNone/>
              <a:defRPr/>
            </a:lvl3pPr>
            <a:lvl4pPr marL="1370331" indent="0">
              <a:buFontTx/>
              <a:buNone/>
              <a:defRPr/>
            </a:lvl4pPr>
            <a:lvl5pPr marL="1827108" indent="0">
              <a:buFontTx/>
              <a:buNone/>
              <a:defRPr/>
            </a:lvl5pPr>
          </a:lstStyle>
          <a:p>
            <a:pPr lvl="0"/>
            <a:r>
              <a:rPr lang="en-US" dirty="0"/>
              <a:t>Insert Section Marker</a:t>
            </a:r>
          </a:p>
        </p:txBody>
      </p:sp>
      <p:cxnSp>
        <p:nvCxnSpPr>
          <p:cNvPr id="22" name="Straight Connector 21"/>
          <p:cNvCxnSpPr/>
          <p:nvPr userDrawn="1"/>
        </p:nvCxnSpPr>
        <p:spPr>
          <a:xfrm>
            <a:off x="480000" y="479556"/>
            <a:ext cx="11232000" cy="0"/>
          </a:xfrm>
          <a:prstGeom prst="line">
            <a:avLst/>
          </a:prstGeom>
          <a:ln w="6350">
            <a:solidFill>
              <a:srgbClr val="231F20"/>
            </a:solidFill>
          </a:ln>
        </p:spPr>
        <p:style>
          <a:lnRef idx="1">
            <a:schemeClr val="accent1"/>
          </a:lnRef>
          <a:fillRef idx="0">
            <a:schemeClr val="accent1"/>
          </a:fillRef>
          <a:effectRef idx="0">
            <a:schemeClr val="accent1"/>
          </a:effectRef>
          <a:fontRef idx="minor">
            <a:schemeClr val="tx1"/>
          </a:fontRef>
        </p:style>
      </p:cxnSp>
      <p:sp>
        <p:nvSpPr>
          <p:cNvPr id="23" name="Content Placeholder 5"/>
          <p:cNvSpPr>
            <a:spLocks noGrp="1"/>
          </p:cNvSpPr>
          <p:nvPr>
            <p:ph sz="quarter" idx="17"/>
          </p:nvPr>
        </p:nvSpPr>
        <p:spPr>
          <a:xfrm>
            <a:off x="6215999" y="1908633"/>
            <a:ext cx="5496000" cy="3682989"/>
          </a:xfrm>
          <a:prstGeom prst="rect">
            <a:avLst/>
          </a:prstGeom>
        </p:spPr>
        <p:txBody>
          <a:bodyPr vert="horz" lIns="0" rIns="0" bIns="0"/>
          <a:lstStyle>
            <a:lvl1pPr marL="239778" indent="-239778">
              <a:lnSpc>
                <a:spcPts val="2131"/>
              </a:lnSpc>
              <a:spcBef>
                <a:spcPts val="0"/>
              </a:spcBef>
              <a:spcAft>
                <a:spcPts val="799"/>
              </a:spcAft>
              <a:buFont typeface="Lucida Grande"/>
              <a:buChar char="-"/>
              <a:defRPr sz="1865" baseline="0"/>
            </a:lvl1pPr>
            <a:lvl2pPr marL="479556" indent="-239778">
              <a:lnSpc>
                <a:spcPts val="2131"/>
              </a:lnSpc>
              <a:spcBef>
                <a:spcPts val="0"/>
              </a:spcBef>
              <a:spcAft>
                <a:spcPts val="799"/>
              </a:spcAft>
              <a:buFont typeface="Lucida Grande"/>
              <a:buChar char="-"/>
              <a:defRPr sz="1865"/>
            </a:lvl2pPr>
            <a:lvl3pPr marL="719334" indent="-239778">
              <a:lnSpc>
                <a:spcPts val="2131"/>
              </a:lnSpc>
              <a:spcBef>
                <a:spcPts val="0"/>
              </a:spcBef>
              <a:spcAft>
                <a:spcPts val="799"/>
              </a:spcAft>
              <a:buFont typeface="Lucida Grande"/>
              <a:buChar char="-"/>
              <a:defRPr sz="1865"/>
            </a:lvl3pPr>
            <a:lvl4pPr marL="959112" indent="-239778">
              <a:lnSpc>
                <a:spcPts val="2131"/>
              </a:lnSpc>
              <a:spcBef>
                <a:spcPts val="0"/>
              </a:spcBef>
              <a:spcAft>
                <a:spcPts val="799"/>
              </a:spcAft>
              <a:buFont typeface="Lucida Grande"/>
              <a:buChar char="-"/>
              <a:defRPr sz="1865"/>
            </a:lvl4pPr>
            <a:lvl5pPr marL="1198890" indent="-239778">
              <a:lnSpc>
                <a:spcPts val="2131"/>
              </a:lnSpc>
              <a:spcBef>
                <a:spcPts val="0"/>
              </a:spcBef>
              <a:spcAft>
                <a:spcPts val="799"/>
              </a:spcAft>
              <a:buFont typeface="Lucida Grande"/>
              <a:buChar char="-"/>
              <a:defRPr sz="1865"/>
            </a:lvl5pPr>
          </a:lstStyle>
          <a:p>
            <a:pPr lvl="0"/>
            <a:r>
              <a:rPr lang="en-AU" dirty="0"/>
              <a:t>Click to edit Master text styles</a:t>
            </a:r>
          </a:p>
          <a:p>
            <a:pPr lvl="1"/>
            <a:r>
              <a:rPr lang="en-AU" dirty="0"/>
              <a:t>Second level</a:t>
            </a:r>
          </a:p>
          <a:p>
            <a:pPr lvl="2"/>
            <a:r>
              <a:rPr lang="en-AU" dirty="0"/>
              <a:t>Third level</a:t>
            </a:r>
          </a:p>
          <a:p>
            <a:pPr lvl="3"/>
            <a:r>
              <a:rPr lang="en-AU" dirty="0"/>
              <a:t>Fourth level</a:t>
            </a:r>
          </a:p>
          <a:p>
            <a:pPr lvl="4"/>
            <a:r>
              <a:rPr lang="en-AU" dirty="0"/>
              <a:t>Fifth level</a:t>
            </a:r>
            <a:endParaRPr lang="en-US" dirty="0"/>
          </a:p>
        </p:txBody>
      </p:sp>
      <p:sp>
        <p:nvSpPr>
          <p:cNvPr id="24" name="Slide Number Placeholder 5"/>
          <p:cNvSpPr>
            <a:spLocks noGrp="1"/>
          </p:cNvSpPr>
          <p:nvPr>
            <p:ph type="sldNum" sz="quarter" idx="4"/>
          </p:nvPr>
        </p:nvSpPr>
        <p:spPr>
          <a:xfrm>
            <a:off x="480000" y="6378094"/>
            <a:ext cx="4060800" cy="479556"/>
          </a:xfrm>
          <a:prstGeom prst="rect">
            <a:avLst/>
          </a:prstGeom>
        </p:spPr>
        <p:txBody>
          <a:bodyPr lIns="0" rIns="0" anchor="ctr"/>
          <a:lstStyle>
            <a:lvl1pPr algn="l">
              <a:defRPr lang="en-PH" sz="1066" kern="1200" spc="80" baseline="0" smtClean="0">
                <a:solidFill>
                  <a:srgbClr val="231F20"/>
                </a:solidFill>
                <a:latin typeface="+mn-lt"/>
                <a:ea typeface="+mn-ea"/>
                <a:cs typeface="+mn-cs"/>
              </a:defRPr>
            </a:lvl1pPr>
          </a:lstStyle>
          <a:p>
            <a:fld id="{267D032B-B93F-4D3E-B392-7688990D8246}" type="slidenum">
              <a:rPr lang="en-US" smtClean="0"/>
              <a:pPr/>
              <a:t>‹#›</a:t>
            </a:fld>
            <a:r>
              <a:rPr lang="en-US" dirty="0"/>
              <a:t> - Insert Presentation Title.</a:t>
            </a:r>
          </a:p>
        </p:txBody>
      </p:sp>
    </p:spTree>
    <p:extLst>
      <p:ext uri="{BB962C8B-B14F-4D97-AF65-F5344CB8AC3E}">
        <p14:creationId xmlns:p14="http://schemas.microsoft.com/office/powerpoint/2010/main" val="372396670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
  <p:cSld name="White with logos">
    <p:spTree>
      <p:nvGrpSpPr>
        <p:cNvPr id="1" name=""/>
        <p:cNvGrpSpPr/>
        <p:nvPr/>
      </p:nvGrpSpPr>
      <p:grpSpPr>
        <a:xfrm>
          <a:off x="0" y="0"/>
          <a:ext cx="0" cy="0"/>
          <a:chOff x="0" y="0"/>
          <a:chExt cx="0" cy="0"/>
        </a:xfrm>
      </p:grpSpPr>
      <p:sp>
        <p:nvSpPr>
          <p:cNvPr id="164" name="Slide Number"/>
          <p:cNvSpPr txBox="1">
            <a:spLocks noGrp="1"/>
          </p:cNvSpPr>
          <p:nvPr>
            <p:ph type="sldNum" sz="quarter" idx="2"/>
          </p:nvPr>
        </p:nvSpPr>
        <p:spPr>
          <a:xfrm>
            <a:off x="1554195" y="5834392"/>
            <a:ext cx="114301" cy="107951"/>
          </a:xfrm>
          <a:prstGeom prst="rect">
            <a:avLst/>
          </a:prstGeom>
        </p:spPr>
        <p:txBody>
          <a:bodyPr wrap="square" lIns="0" tIns="0" rIns="0" bIns="0"/>
          <a:lstStyle>
            <a:lvl1pPr>
              <a:defRPr sz="700">
                <a:solidFill>
                  <a:srgbClr val="2D3538"/>
                </a:solidFill>
                <a:latin typeface="Helvetica"/>
                <a:ea typeface="Helvetica"/>
                <a:cs typeface="Helvetica"/>
                <a:sym typeface="Helvetica"/>
              </a:defRPr>
            </a:lvl1pPr>
          </a:lstStyle>
          <a:p>
            <a:fld id="{86CB4B4D-7CA3-9044-876B-883B54F8677D}" type="slidenum">
              <a:t>‹#›</a:t>
            </a:fld>
            <a:endParaRPr/>
          </a:p>
        </p:txBody>
      </p:sp>
    </p:spTree>
    <p:extLst>
      <p:ext uri="{BB962C8B-B14F-4D97-AF65-F5344CB8AC3E}">
        <p14:creationId xmlns:p14="http://schemas.microsoft.com/office/powerpoint/2010/main" val="1685445783"/>
      </p:ext>
    </p:extLst>
  </p:cSld>
  <p:clrMapOvr>
    <a:masterClrMapping/>
  </p:clrMapOvr>
  <p:transition spd="med"/>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4FB1FD7-DD31-1950-2C63-4ECCC64DB185}"/>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7158E382-0F14-7DFA-A879-A6A0B8CACBF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087EBD52-CB56-706E-4AD0-19E55ED8168D}"/>
              </a:ext>
            </a:extLst>
          </p:cNvPr>
          <p:cNvSpPr>
            <a:spLocks noGrp="1"/>
          </p:cNvSpPr>
          <p:nvPr>
            <p:ph type="dt" sz="half" idx="10"/>
          </p:nvPr>
        </p:nvSpPr>
        <p:spPr/>
        <p:txBody>
          <a:bodyPr/>
          <a:lstStyle/>
          <a:p>
            <a:fld id="{704ABD5D-F578-4774-B9B5-9410EA8203FF}" type="datetimeFigureOut">
              <a:rPr lang="en-AU" smtClean="0"/>
              <a:t>26/09/2025</a:t>
            </a:fld>
            <a:endParaRPr lang="en-AU"/>
          </a:p>
        </p:txBody>
      </p:sp>
      <p:sp>
        <p:nvSpPr>
          <p:cNvPr id="5" name="Footer Placeholder 4">
            <a:extLst>
              <a:ext uri="{FF2B5EF4-FFF2-40B4-BE49-F238E27FC236}">
                <a16:creationId xmlns:a16="http://schemas.microsoft.com/office/drawing/2014/main" id="{9A809F84-9E0B-4DEE-2B3A-063D39AE7483}"/>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1E714C49-613D-7179-37DC-EB15CEA5F9E4}"/>
              </a:ext>
            </a:extLst>
          </p:cNvPr>
          <p:cNvSpPr>
            <a:spLocks noGrp="1"/>
          </p:cNvSpPr>
          <p:nvPr>
            <p:ph type="sldNum" sz="quarter" idx="12"/>
          </p:nvPr>
        </p:nvSpPr>
        <p:spPr/>
        <p:txBody>
          <a:bodyPr/>
          <a:lstStyle/>
          <a:p>
            <a:fld id="{624C605A-26EA-4056-9DC7-101C380A0D45}" type="slidenum">
              <a:rPr lang="en-AU" smtClean="0"/>
              <a:t>‹#›</a:t>
            </a:fld>
            <a:endParaRPr lang="en-AU"/>
          </a:p>
        </p:txBody>
      </p:sp>
    </p:spTree>
    <p:extLst>
      <p:ext uri="{BB962C8B-B14F-4D97-AF65-F5344CB8AC3E}">
        <p14:creationId xmlns:p14="http://schemas.microsoft.com/office/powerpoint/2010/main" val="32084097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A4BD0B-6B3E-EBAA-8DEC-C81942E58A16}"/>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AU"/>
          </a:p>
        </p:txBody>
      </p:sp>
      <p:sp>
        <p:nvSpPr>
          <p:cNvPr id="3" name="Text Placeholder 2">
            <a:extLst>
              <a:ext uri="{FF2B5EF4-FFF2-40B4-BE49-F238E27FC236}">
                <a16:creationId xmlns:a16="http://schemas.microsoft.com/office/drawing/2014/main" id="{E37713AE-889A-0318-D684-B1CF5725AC2E}"/>
              </a:ext>
            </a:extLst>
          </p:cNvPr>
          <p:cNvSpPr>
            <a:spLocks noGrp="1"/>
          </p:cNvSpPr>
          <p:nvPr>
            <p:ph type="body" idx="1"/>
          </p:nvPr>
        </p:nvSpPr>
        <p:spPr>
          <a:xfrm>
            <a:off x="831850" y="4589463"/>
            <a:ext cx="10515600" cy="1500187"/>
          </a:xfrm>
        </p:spPr>
        <p:txBody>
          <a:bodyPr/>
          <a:lstStyle>
            <a:lvl1pPr marL="0" indent="0">
              <a:buNone/>
              <a:defRPr sz="2400">
                <a:solidFill>
                  <a:schemeClr val="tx1">
                    <a:tint val="82000"/>
                  </a:schemeClr>
                </a:solidFill>
              </a:defRPr>
            </a:lvl1pPr>
            <a:lvl2pPr marL="457200" indent="0">
              <a:buNone/>
              <a:defRPr sz="2000">
                <a:solidFill>
                  <a:schemeClr val="tx1">
                    <a:tint val="82000"/>
                  </a:schemeClr>
                </a:solidFill>
              </a:defRPr>
            </a:lvl2pPr>
            <a:lvl3pPr marL="914400" indent="0">
              <a:buNone/>
              <a:defRPr sz="1800">
                <a:solidFill>
                  <a:schemeClr val="tx1">
                    <a:tint val="82000"/>
                  </a:schemeClr>
                </a:solidFill>
              </a:defRPr>
            </a:lvl3pPr>
            <a:lvl4pPr marL="1371600" indent="0">
              <a:buNone/>
              <a:defRPr sz="1600">
                <a:solidFill>
                  <a:schemeClr val="tx1">
                    <a:tint val="82000"/>
                  </a:schemeClr>
                </a:solidFill>
              </a:defRPr>
            </a:lvl4pPr>
            <a:lvl5pPr marL="1828800" indent="0">
              <a:buNone/>
              <a:defRPr sz="1600">
                <a:solidFill>
                  <a:schemeClr val="tx1">
                    <a:tint val="82000"/>
                  </a:schemeClr>
                </a:solidFill>
              </a:defRPr>
            </a:lvl5pPr>
            <a:lvl6pPr marL="2286000" indent="0">
              <a:buNone/>
              <a:defRPr sz="1600">
                <a:solidFill>
                  <a:schemeClr val="tx1">
                    <a:tint val="82000"/>
                  </a:schemeClr>
                </a:solidFill>
              </a:defRPr>
            </a:lvl6pPr>
            <a:lvl7pPr marL="2743200" indent="0">
              <a:buNone/>
              <a:defRPr sz="1600">
                <a:solidFill>
                  <a:schemeClr val="tx1">
                    <a:tint val="82000"/>
                  </a:schemeClr>
                </a:solidFill>
              </a:defRPr>
            </a:lvl7pPr>
            <a:lvl8pPr marL="3200400" indent="0">
              <a:buNone/>
              <a:defRPr sz="1600">
                <a:solidFill>
                  <a:schemeClr val="tx1">
                    <a:tint val="82000"/>
                  </a:schemeClr>
                </a:solidFill>
              </a:defRPr>
            </a:lvl8pPr>
            <a:lvl9pPr marL="3657600" indent="0">
              <a:buNone/>
              <a:defRPr sz="1600">
                <a:solidFill>
                  <a:schemeClr val="tx1">
                    <a:tint val="82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A91FD637-37CB-C8C6-AC97-9721F9537519}"/>
              </a:ext>
            </a:extLst>
          </p:cNvPr>
          <p:cNvSpPr>
            <a:spLocks noGrp="1"/>
          </p:cNvSpPr>
          <p:nvPr>
            <p:ph type="dt" sz="half" idx="10"/>
          </p:nvPr>
        </p:nvSpPr>
        <p:spPr/>
        <p:txBody>
          <a:bodyPr/>
          <a:lstStyle/>
          <a:p>
            <a:fld id="{704ABD5D-F578-4774-B9B5-9410EA8203FF}" type="datetimeFigureOut">
              <a:rPr lang="en-AU" smtClean="0"/>
              <a:t>26/09/2025</a:t>
            </a:fld>
            <a:endParaRPr lang="en-AU"/>
          </a:p>
        </p:txBody>
      </p:sp>
      <p:sp>
        <p:nvSpPr>
          <p:cNvPr id="5" name="Footer Placeholder 4">
            <a:extLst>
              <a:ext uri="{FF2B5EF4-FFF2-40B4-BE49-F238E27FC236}">
                <a16:creationId xmlns:a16="http://schemas.microsoft.com/office/drawing/2014/main" id="{F3BABE3C-A52C-4520-DDB4-90FA04F93419}"/>
              </a:ext>
            </a:extLst>
          </p:cNvPr>
          <p:cNvSpPr>
            <a:spLocks noGrp="1"/>
          </p:cNvSpPr>
          <p:nvPr>
            <p:ph type="ftr" sz="quarter" idx="11"/>
          </p:nvPr>
        </p:nvSpPr>
        <p:spPr/>
        <p:txBody>
          <a:bodyPr/>
          <a:lstStyle/>
          <a:p>
            <a:endParaRPr lang="en-AU"/>
          </a:p>
        </p:txBody>
      </p:sp>
      <p:sp>
        <p:nvSpPr>
          <p:cNvPr id="6" name="Slide Number Placeholder 5">
            <a:extLst>
              <a:ext uri="{FF2B5EF4-FFF2-40B4-BE49-F238E27FC236}">
                <a16:creationId xmlns:a16="http://schemas.microsoft.com/office/drawing/2014/main" id="{5136C587-DFBE-3E5A-ADAE-06EDB88170F0}"/>
              </a:ext>
            </a:extLst>
          </p:cNvPr>
          <p:cNvSpPr>
            <a:spLocks noGrp="1"/>
          </p:cNvSpPr>
          <p:nvPr>
            <p:ph type="sldNum" sz="quarter" idx="12"/>
          </p:nvPr>
        </p:nvSpPr>
        <p:spPr/>
        <p:txBody>
          <a:bodyPr/>
          <a:lstStyle/>
          <a:p>
            <a:fld id="{624C605A-26EA-4056-9DC7-101C380A0D45}" type="slidenum">
              <a:rPr lang="en-AU" smtClean="0"/>
              <a:t>‹#›</a:t>
            </a:fld>
            <a:endParaRPr lang="en-AU"/>
          </a:p>
        </p:txBody>
      </p:sp>
    </p:spTree>
    <p:extLst>
      <p:ext uri="{BB962C8B-B14F-4D97-AF65-F5344CB8AC3E}">
        <p14:creationId xmlns:p14="http://schemas.microsoft.com/office/powerpoint/2010/main" val="4051616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42A96B-5F0D-552D-24D3-D915D657AC7E}"/>
              </a:ext>
            </a:extLst>
          </p:cNvPr>
          <p:cNvSpPr>
            <a:spLocks noGrp="1"/>
          </p:cNvSpPr>
          <p:nvPr>
            <p:ph type="title"/>
          </p:nvPr>
        </p:nvSpPr>
        <p:spPr/>
        <p:txBody>
          <a:bodyPr/>
          <a:lstStyle/>
          <a:p>
            <a:r>
              <a:rPr lang="en-US"/>
              <a:t>Click to edit Master title style</a:t>
            </a:r>
            <a:endParaRPr lang="en-AU"/>
          </a:p>
        </p:txBody>
      </p:sp>
      <p:sp>
        <p:nvSpPr>
          <p:cNvPr id="3" name="Content Placeholder 2">
            <a:extLst>
              <a:ext uri="{FF2B5EF4-FFF2-40B4-BE49-F238E27FC236}">
                <a16:creationId xmlns:a16="http://schemas.microsoft.com/office/drawing/2014/main" id="{20EFE3F5-BF8F-B956-30A5-279841CD12FF}"/>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Content Placeholder 3">
            <a:extLst>
              <a:ext uri="{FF2B5EF4-FFF2-40B4-BE49-F238E27FC236}">
                <a16:creationId xmlns:a16="http://schemas.microsoft.com/office/drawing/2014/main" id="{4705B0EF-737B-F8B8-A347-9EE01FE14024}"/>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Date Placeholder 4">
            <a:extLst>
              <a:ext uri="{FF2B5EF4-FFF2-40B4-BE49-F238E27FC236}">
                <a16:creationId xmlns:a16="http://schemas.microsoft.com/office/drawing/2014/main" id="{5EDD4774-DBBE-174F-EFE3-5AE29DC8C929}"/>
              </a:ext>
            </a:extLst>
          </p:cNvPr>
          <p:cNvSpPr>
            <a:spLocks noGrp="1"/>
          </p:cNvSpPr>
          <p:nvPr>
            <p:ph type="dt" sz="half" idx="10"/>
          </p:nvPr>
        </p:nvSpPr>
        <p:spPr/>
        <p:txBody>
          <a:bodyPr/>
          <a:lstStyle/>
          <a:p>
            <a:fld id="{704ABD5D-F578-4774-B9B5-9410EA8203FF}" type="datetimeFigureOut">
              <a:rPr lang="en-AU" smtClean="0"/>
              <a:t>26/09/2025</a:t>
            </a:fld>
            <a:endParaRPr lang="en-AU"/>
          </a:p>
        </p:txBody>
      </p:sp>
      <p:sp>
        <p:nvSpPr>
          <p:cNvPr id="6" name="Footer Placeholder 5">
            <a:extLst>
              <a:ext uri="{FF2B5EF4-FFF2-40B4-BE49-F238E27FC236}">
                <a16:creationId xmlns:a16="http://schemas.microsoft.com/office/drawing/2014/main" id="{CA91DA35-C1F3-742C-1ACB-6DD6E708D9F7}"/>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6AC2F2A-315B-B185-F98C-EDBFC1CE2DF1}"/>
              </a:ext>
            </a:extLst>
          </p:cNvPr>
          <p:cNvSpPr>
            <a:spLocks noGrp="1"/>
          </p:cNvSpPr>
          <p:nvPr>
            <p:ph type="sldNum" sz="quarter" idx="12"/>
          </p:nvPr>
        </p:nvSpPr>
        <p:spPr/>
        <p:txBody>
          <a:bodyPr/>
          <a:lstStyle/>
          <a:p>
            <a:fld id="{624C605A-26EA-4056-9DC7-101C380A0D45}" type="slidenum">
              <a:rPr lang="en-AU" smtClean="0"/>
              <a:t>‹#›</a:t>
            </a:fld>
            <a:endParaRPr lang="en-AU"/>
          </a:p>
        </p:txBody>
      </p:sp>
    </p:spTree>
    <p:extLst>
      <p:ext uri="{BB962C8B-B14F-4D97-AF65-F5344CB8AC3E}">
        <p14:creationId xmlns:p14="http://schemas.microsoft.com/office/powerpoint/2010/main" val="337831379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2FCDA9-482B-0580-5EFB-C7577D8BDC85}"/>
              </a:ext>
            </a:extLst>
          </p:cNvPr>
          <p:cNvSpPr>
            <a:spLocks noGrp="1"/>
          </p:cNvSpPr>
          <p:nvPr>
            <p:ph type="title"/>
          </p:nvPr>
        </p:nvSpPr>
        <p:spPr>
          <a:xfrm>
            <a:off x="839788" y="365125"/>
            <a:ext cx="10515600" cy="1325563"/>
          </a:xfrm>
        </p:spPr>
        <p:txBody>
          <a:bodyPr/>
          <a:lstStyle/>
          <a:p>
            <a:r>
              <a:rPr lang="en-US"/>
              <a:t>Click to edit Master title style</a:t>
            </a:r>
            <a:endParaRPr lang="en-AU"/>
          </a:p>
        </p:txBody>
      </p:sp>
      <p:sp>
        <p:nvSpPr>
          <p:cNvPr id="3" name="Text Placeholder 2">
            <a:extLst>
              <a:ext uri="{FF2B5EF4-FFF2-40B4-BE49-F238E27FC236}">
                <a16:creationId xmlns:a16="http://schemas.microsoft.com/office/drawing/2014/main" id="{72D9EB2A-6D1D-CC08-774B-C00A5225FB8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A69005A2-0FE7-A3B4-ADAB-B4CCB61513CE}"/>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5" name="Text Placeholder 4">
            <a:extLst>
              <a:ext uri="{FF2B5EF4-FFF2-40B4-BE49-F238E27FC236}">
                <a16:creationId xmlns:a16="http://schemas.microsoft.com/office/drawing/2014/main" id="{C0EF3EA2-F334-F517-888B-067EA8C46A27}"/>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92D6EB0B-6AB7-FA8B-1948-78E524ECBB2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7" name="Date Placeholder 6">
            <a:extLst>
              <a:ext uri="{FF2B5EF4-FFF2-40B4-BE49-F238E27FC236}">
                <a16:creationId xmlns:a16="http://schemas.microsoft.com/office/drawing/2014/main" id="{B6E159C2-D9A7-ED40-B4CE-C5943DFF8C2A}"/>
              </a:ext>
            </a:extLst>
          </p:cNvPr>
          <p:cNvSpPr>
            <a:spLocks noGrp="1"/>
          </p:cNvSpPr>
          <p:nvPr>
            <p:ph type="dt" sz="half" idx="10"/>
          </p:nvPr>
        </p:nvSpPr>
        <p:spPr/>
        <p:txBody>
          <a:bodyPr/>
          <a:lstStyle/>
          <a:p>
            <a:fld id="{704ABD5D-F578-4774-B9B5-9410EA8203FF}" type="datetimeFigureOut">
              <a:rPr lang="en-AU" smtClean="0"/>
              <a:t>26/09/2025</a:t>
            </a:fld>
            <a:endParaRPr lang="en-AU"/>
          </a:p>
        </p:txBody>
      </p:sp>
      <p:sp>
        <p:nvSpPr>
          <p:cNvPr id="8" name="Footer Placeholder 7">
            <a:extLst>
              <a:ext uri="{FF2B5EF4-FFF2-40B4-BE49-F238E27FC236}">
                <a16:creationId xmlns:a16="http://schemas.microsoft.com/office/drawing/2014/main" id="{FD6ED62D-EF3A-0B5C-3566-EF07584A32BA}"/>
              </a:ext>
            </a:extLst>
          </p:cNvPr>
          <p:cNvSpPr>
            <a:spLocks noGrp="1"/>
          </p:cNvSpPr>
          <p:nvPr>
            <p:ph type="ftr" sz="quarter" idx="11"/>
          </p:nvPr>
        </p:nvSpPr>
        <p:spPr/>
        <p:txBody>
          <a:bodyPr/>
          <a:lstStyle/>
          <a:p>
            <a:endParaRPr lang="en-AU"/>
          </a:p>
        </p:txBody>
      </p:sp>
      <p:sp>
        <p:nvSpPr>
          <p:cNvPr id="9" name="Slide Number Placeholder 8">
            <a:extLst>
              <a:ext uri="{FF2B5EF4-FFF2-40B4-BE49-F238E27FC236}">
                <a16:creationId xmlns:a16="http://schemas.microsoft.com/office/drawing/2014/main" id="{B9265695-FCAD-3404-0623-BF5DB5E8B329}"/>
              </a:ext>
            </a:extLst>
          </p:cNvPr>
          <p:cNvSpPr>
            <a:spLocks noGrp="1"/>
          </p:cNvSpPr>
          <p:nvPr>
            <p:ph type="sldNum" sz="quarter" idx="12"/>
          </p:nvPr>
        </p:nvSpPr>
        <p:spPr/>
        <p:txBody>
          <a:bodyPr/>
          <a:lstStyle/>
          <a:p>
            <a:fld id="{624C605A-26EA-4056-9DC7-101C380A0D45}" type="slidenum">
              <a:rPr lang="en-AU" smtClean="0"/>
              <a:t>‹#›</a:t>
            </a:fld>
            <a:endParaRPr lang="en-AU"/>
          </a:p>
        </p:txBody>
      </p:sp>
    </p:spTree>
    <p:extLst>
      <p:ext uri="{BB962C8B-B14F-4D97-AF65-F5344CB8AC3E}">
        <p14:creationId xmlns:p14="http://schemas.microsoft.com/office/powerpoint/2010/main" val="123380208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814E630-5CDB-2507-2B2F-9CB498F9F1CA}"/>
              </a:ext>
            </a:extLst>
          </p:cNvPr>
          <p:cNvSpPr>
            <a:spLocks noGrp="1"/>
          </p:cNvSpPr>
          <p:nvPr>
            <p:ph type="title"/>
          </p:nvPr>
        </p:nvSpPr>
        <p:spPr/>
        <p:txBody>
          <a:bodyPr/>
          <a:lstStyle/>
          <a:p>
            <a:r>
              <a:rPr lang="en-US"/>
              <a:t>Click to edit Master title style</a:t>
            </a:r>
            <a:endParaRPr lang="en-AU"/>
          </a:p>
        </p:txBody>
      </p:sp>
      <p:sp>
        <p:nvSpPr>
          <p:cNvPr id="3" name="Date Placeholder 2">
            <a:extLst>
              <a:ext uri="{FF2B5EF4-FFF2-40B4-BE49-F238E27FC236}">
                <a16:creationId xmlns:a16="http://schemas.microsoft.com/office/drawing/2014/main" id="{43A074BE-0C48-14F5-24E0-1F63C245BD11}"/>
              </a:ext>
            </a:extLst>
          </p:cNvPr>
          <p:cNvSpPr>
            <a:spLocks noGrp="1"/>
          </p:cNvSpPr>
          <p:nvPr>
            <p:ph type="dt" sz="half" idx="10"/>
          </p:nvPr>
        </p:nvSpPr>
        <p:spPr/>
        <p:txBody>
          <a:bodyPr/>
          <a:lstStyle/>
          <a:p>
            <a:fld id="{704ABD5D-F578-4774-B9B5-9410EA8203FF}" type="datetimeFigureOut">
              <a:rPr lang="en-AU" smtClean="0"/>
              <a:t>26/09/2025</a:t>
            </a:fld>
            <a:endParaRPr lang="en-AU"/>
          </a:p>
        </p:txBody>
      </p:sp>
      <p:sp>
        <p:nvSpPr>
          <p:cNvPr id="4" name="Footer Placeholder 3">
            <a:extLst>
              <a:ext uri="{FF2B5EF4-FFF2-40B4-BE49-F238E27FC236}">
                <a16:creationId xmlns:a16="http://schemas.microsoft.com/office/drawing/2014/main" id="{1AB53382-2C30-3D1A-EA12-A06EA8A8F627}"/>
              </a:ext>
            </a:extLst>
          </p:cNvPr>
          <p:cNvSpPr>
            <a:spLocks noGrp="1"/>
          </p:cNvSpPr>
          <p:nvPr>
            <p:ph type="ftr" sz="quarter" idx="11"/>
          </p:nvPr>
        </p:nvSpPr>
        <p:spPr/>
        <p:txBody>
          <a:bodyPr/>
          <a:lstStyle/>
          <a:p>
            <a:endParaRPr lang="en-AU"/>
          </a:p>
        </p:txBody>
      </p:sp>
      <p:sp>
        <p:nvSpPr>
          <p:cNvPr id="5" name="Slide Number Placeholder 4">
            <a:extLst>
              <a:ext uri="{FF2B5EF4-FFF2-40B4-BE49-F238E27FC236}">
                <a16:creationId xmlns:a16="http://schemas.microsoft.com/office/drawing/2014/main" id="{761C3628-3D17-716D-1C1F-E4E448E40809}"/>
              </a:ext>
            </a:extLst>
          </p:cNvPr>
          <p:cNvSpPr>
            <a:spLocks noGrp="1"/>
          </p:cNvSpPr>
          <p:nvPr>
            <p:ph type="sldNum" sz="quarter" idx="12"/>
          </p:nvPr>
        </p:nvSpPr>
        <p:spPr/>
        <p:txBody>
          <a:bodyPr/>
          <a:lstStyle/>
          <a:p>
            <a:fld id="{624C605A-26EA-4056-9DC7-101C380A0D45}" type="slidenum">
              <a:rPr lang="en-AU" smtClean="0"/>
              <a:t>‹#›</a:t>
            </a:fld>
            <a:endParaRPr lang="en-AU"/>
          </a:p>
        </p:txBody>
      </p:sp>
    </p:spTree>
    <p:extLst>
      <p:ext uri="{BB962C8B-B14F-4D97-AF65-F5344CB8AC3E}">
        <p14:creationId xmlns:p14="http://schemas.microsoft.com/office/powerpoint/2010/main" val="322286852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627A0E0B-54E6-3CA9-2313-828528F48A7D}"/>
              </a:ext>
            </a:extLst>
          </p:cNvPr>
          <p:cNvSpPr>
            <a:spLocks noGrp="1"/>
          </p:cNvSpPr>
          <p:nvPr>
            <p:ph type="dt" sz="half" idx="10"/>
          </p:nvPr>
        </p:nvSpPr>
        <p:spPr/>
        <p:txBody>
          <a:bodyPr/>
          <a:lstStyle/>
          <a:p>
            <a:fld id="{704ABD5D-F578-4774-B9B5-9410EA8203FF}" type="datetimeFigureOut">
              <a:rPr lang="en-AU" smtClean="0"/>
              <a:t>26/09/2025</a:t>
            </a:fld>
            <a:endParaRPr lang="en-AU"/>
          </a:p>
        </p:txBody>
      </p:sp>
      <p:sp>
        <p:nvSpPr>
          <p:cNvPr id="3" name="Footer Placeholder 2">
            <a:extLst>
              <a:ext uri="{FF2B5EF4-FFF2-40B4-BE49-F238E27FC236}">
                <a16:creationId xmlns:a16="http://schemas.microsoft.com/office/drawing/2014/main" id="{92A07C40-0840-EBA6-8A92-FDE3248C80A8}"/>
              </a:ext>
            </a:extLst>
          </p:cNvPr>
          <p:cNvSpPr>
            <a:spLocks noGrp="1"/>
          </p:cNvSpPr>
          <p:nvPr>
            <p:ph type="ftr" sz="quarter" idx="11"/>
          </p:nvPr>
        </p:nvSpPr>
        <p:spPr/>
        <p:txBody>
          <a:bodyPr/>
          <a:lstStyle/>
          <a:p>
            <a:endParaRPr lang="en-AU"/>
          </a:p>
        </p:txBody>
      </p:sp>
      <p:sp>
        <p:nvSpPr>
          <p:cNvPr id="4" name="Slide Number Placeholder 3">
            <a:extLst>
              <a:ext uri="{FF2B5EF4-FFF2-40B4-BE49-F238E27FC236}">
                <a16:creationId xmlns:a16="http://schemas.microsoft.com/office/drawing/2014/main" id="{92272E61-82B5-57C6-2CE9-A600267B0E46}"/>
              </a:ext>
            </a:extLst>
          </p:cNvPr>
          <p:cNvSpPr>
            <a:spLocks noGrp="1"/>
          </p:cNvSpPr>
          <p:nvPr>
            <p:ph type="sldNum" sz="quarter" idx="12"/>
          </p:nvPr>
        </p:nvSpPr>
        <p:spPr/>
        <p:txBody>
          <a:bodyPr/>
          <a:lstStyle/>
          <a:p>
            <a:fld id="{624C605A-26EA-4056-9DC7-101C380A0D45}" type="slidenum">
              <a:rPr lang="en-AU" smtClean="0"/>
              <a:t>‹#›</a:t>
            </a:fld>
            <a:endParaRPr lang="en-AU"/>
          </a:p>
        </p:txBody>
      </p:sp>
    </p:spTree>
    <p:extLst>
      <p:ext uri="{BB962C8B-B14F-4D97-AF65-F5344CB8AC3E}">
        <p14:creationId xmlns:p14="http://schemas.microsoft.com/office/powerpoint/2010/main" val="306221726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3C198AB-6F7B-FDEA-EF06-CD55C121CB87}"/>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Content Placeholder 2">
            <a:extLst>
              <a:ext uri="{FF2B5EF4-FFF2-40B4-BE49-F238E27FC236}">
                <a16:creationId xmlns:a16="http://schemas.microsoft.com/office/drawing/2014/main" id="{0EC8379C-AB81-85F4-2A23-FAECF57D44C8}"/>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Text Placeholder 3">
            <a:extLst>
              <a:ext uri="{FF2B5EF4-FFF2-40B4-BE49-F238E27FC236}">
                <a16:creationId xmlns:a16="http://schemas.microsoft.com/office/drawing/2014/main" id="{57B95E5F-88D4-7AA2-5AFC-7FF6AE0EF32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CA6CA8AC-DEFF-C4A9-D28A-2F425E7E6C80}"/>
              </a:ext>
            </a:extLst>
          </p:cNvPr>
          <p:cNvSpPr>
            <a:spLocks noGrp="1"/>
          </p:cNvSpPr>
          <p:nvPr>
            <p:ph type="dt" sz="half" idx="10"/>
          </p:nvPr>
        </p:nvSpPr>
        <p:spPr/>
        <p:txBody>
          <a:bodyPr/>
          <a:lstStyle/>
          <a:p>
            <a:fld id="{704ABD5D-F578-4774-B9B5-9410EA8203FF}" type="datetimeFigureOut">
              <a:rPr lang="en-AU" smtClean="0"/>
              <a:t>26/09/2025</a:t>
            </a:fld>
            <a:endParaRPr lang="en-AU"/>
          </a:p>
        </p:txBody>
      </p:sp>
      <p:sp>
        <p:nvSpPr>
          <p:cNvPr id="6" name="Footer Placeholder 5">
            <a:extLst>
              <a:ext uri="{FF2B5EF4-FFF2-40B4-BE49-F238E27FC236}">
                <a16:creationId xmlns:a16="http://schemas.microsoft.com/office/drawing/2014/main" id="{F280DC51-E2B9-FA06-0122-96C23793ECBD}"/>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D3052665-349A-E655-61CA-B1A23EDC1ED1}"/>
              </a:ext>
            </a:extLst>
          </p:cNvPr>
          <p:cNvSpPr>
            <a:spLocks noGrp="1"/>
          </p:cNvSpPr>
          <p:nvPr>
            <p:ph type="sldNum" sz="quarter" idx="12"/>
          </p:nvPr>
        </p:nvSpPr>
        <p:spPr/>
        <p:txBody>
          <a:bodyPr/>
          <a:lstStyle/>
          <a:p>
            <a:fld id="{624C605A-26EA-4056-9DC7-101C380A0D45}" type="slidenum">
              <a:rPr lang="en-AU" smtClean="0"/>
              <a:t>‹#›</a:t>
            </a:fld>
            <a:endParaRPr lang="en-AU"/>
          </a:p>
        </p:txBody>
      </p:sp>
    </p:spTree>
    <p:extLst>
      <p:ext uri="{BB962C8B-B14F-4D97-AF65-F5344CB8AC3E}">
        <p14:creationId xmlns:p14="http://schemas.microsoft.com/office/powerpoint/2010/main" val="5036263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CBCFDF5-F7CF-D2CB-B618-EA034217ECB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AU"/>
          </a:p>
        </p:txBody>
      </p:sp>
      <p:sp>
        <p:nvSpPr>
          <p:cNvPr id="3" name="Picture Placeholder 2">
            <a:extLst>
              <a:ext uri="{FF2B5EF4-FFF2-40B4-BE49-F238E27FC236}">
                <a16:creationId xmlns:a16="http://schemas.microsoft.com/office/drawing/2014/main" id="{7215B8C2-CE91-0B77-EE11-84BFFCEDF270}"/>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AU"/>
          </a:p>
        </p:txBody>
      </p:sp>
      <p:sp>
        <p:nvSpPr>
          <p:cNvPr id="4" name="Text Placeholder 3">
            <a:extLst>
              <a:ext uri="{FF2B5EF4-FFF2-40B4-BE49-F238E27FC236}">
                <a16:creationId xmlns:a16="http://schemas.microsoft.com/office/drawing/2014/main" id="{06AC538F-3032-8FA1-2315-93BA27C13B1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23F22E5-8184-9261-8721-7A3B0AC6DA58}"/>
              </a:ext>
            </a:extLst>
          </p:cNvPr>
          <p:cNvSpPr>
            <a:spLocks noGrp="1"/>
          </p:cNvSpPr>
          <p:nvPr>
            <p:ph type="dt" sz="half" idx="10"/>
          </p:nvPr>
        </p:nvSpPr>
        <p:spPr/>
        <p:txBody>
          <a:bodyPr/>
          <a:lstStyle/>
          <a:p>
            <a:fld id="{704ABD5D-F578-4774-B9B5-9410EA8203FF}" type="datetimeFigureOut">
              <a:rPr lang="en-AU" smtClean="0"/>
              <a:t>26/09/2025</a:t>
            </a:fld>
            <a:endParaRPr lang="en-AU"/>
          </a:p>
        </p:txBody>
      </p:sp>
      <p:sp>
        <p:nvSpPr>
          <p:cNvPr id="6" name="Footer Placeholder 5">
            <a:extLst>
              <a:ext uri="{FF2B5EF4-FFF2-40B4-BE49-F238E27FC236}">
                <a16:creationId xmlns:a16="http://schemas.microsoft.com/office/drawing/2014/main" id="{BDDAC85A-9D04-ED75-2FCB-774B7DA65A3C}"/>
              </a:ext>
            </a:extLst>
          </p:cNvPr>
          <p:cNvSpPr>
            <a:spLocks noGrp="1"/>
          </p:cNvSpPr>
          <p:nvPr>
            <p:ph type="ftr" sz="quarter" idx="11"/>
          </p:nvPr>
        </p:nvSpPr>
        <p:spPr/>
        <p:txBody>
          <a:bodyPr/>
          <a:lstStyle/>
          <a:p>
            <a:endParaRPr lang="en-AU"/>
          </a:p>
        </p:txBody>
      </p:sp>
      <p:sp>
        <p:nvSpPr>
          <p:cNvPr id="7" name="Slide Number Placeholder 6">
            <a:extLst>
              <a:ext uri="{FF2B5EF4-FFF2-40B4-BE49-F238E27FC236}">
                <a16:creationId xmlns:a16="http://schemas.microsoft.com/office/drawing/2014/main" id="{13DD98AE-B198-DBEA-463B-E6FA28191913}"/>
              </a:ext>
            </a:extLst>
          </p:cNvPr>
          <p:cNvSpPr>
            <a:spLocks noGrp="1"/>
          </p:cNvSpPr>
          <p:nvPr>
            <p:ph type="sldNum" sz="quarter" idx="12"/>
          </p:nvPr>
        </p:nvSpPr>
        <p:spPr/>
        <p:txBody>
          <a:bodyPr/>
          <a:lstStyle/>
          <a:p>
            <a:fld id="{624C605A-26EA-4056-9DC7-101C380A0D45}" type="slidenum">
              <a:rPr lang="en-AU" smtClean="0"/>
              <a:t>‹#›</a:t>
            </a:fld>
            <a:endParaRPr lang="en-AU"/>
          </a:p>
        </p:txBody>
      </p:sp>
    </p:spTree>
    <p:extLst>
      <p:ext uri="{BB962C8B-B14F-4D97-AF65-F5344CB8AC3E}">
        <p14:creationId xmlns:p14="http://schemas.microsoft.com/office/powerpoint/2010/main" val="59637703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DB606CF8-A7B2-D255-D2BB-9F35A7B68E0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AU"/>
          </a:p>
        </p:txBody>
      </p:sp>
      <p:sp>
        <p:nvSpPr>
          <p:cNvPr id="3" name="Text Placeholder 2">
            <a:extLst>
              <a:ext uri="{FF2B5EF4-FFF2-40B4-BE49-F238E27FC236}">
                <a16:creationId xmlns:a16="http://schemas.microsoft.com/office/drawing/2014/main" id="{30F011CB-FBCD-C02B-1888-5B1B3520314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AU"/>
          </a:p>
        </p:txBody>
      </p:sp>
      <p:sp>
        <p:nvSpPr>
          <p:cNvPr id="4" name="Date Placeholder 3">
            <a:extLst>
              <a:ext uri="{FF2B5EF4-FFF2-40B4-BE49-F238E27FC236}">
                <a16:creationId xmlns:a16="http://schemas.microsoft.com/office/drawing/2014/main" id="{CB68E048-2830-4E2F-EE9B-4379D2C006E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82000"/>
                  </a:schemeClr>
                </a:solidFill>
              </a:defRPr>
            </a:lvl1pPr>
          </a:lstStyle>
          <a:p>
            <a:fld id="{704ABD5D-F578-4774-B9B5-9410EA8203FF}" type="datetimeFigureOut">
              <a:rPr lang="en-AU" smtClean="0"/>
              <a:t>26/09/2025</a:t>
            </a:fld>
            <a:endParaRPr lang="en-AU"/>
          </a:p>
        </p:txBody>
      </p:sp>
      <p:sp>
        <p:nvSpPr>
          <p:cNvPr id="5" name="Footer Placeholder 4">
            <a:extLst>
              <a:ext uri="{FF2B5EF4-FFF2-40B4-BE49-F238E27FC236}">
                <a16:creationId xmlns:a16="http://schemas.microsoft.com/office/drawing/2014/main" id="{CC0AD573-3107-0B57-8105-FB3C5E7F21F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82000"/>
                  </a:schemeClr>
                </a:solidFill>
              </a:defRPr>
            </a:lvl1pPr>
          </a:lstStyle>
          <a:p>
            <a:endParaRPr lang="en-AU"/>
          </a:p>
        </p:txBody>
      </p:sp>
      <p:sp>
        <p:nvSpPr>
          <p:cNvPr id="6" name="Slide Number Placeholder 5">
            <a:extLst>
              <a:ext uri="{FF2B5EF4-FFF2-40B4-BE49-F238E27FC236}">
                <a16:creationId xmlns:a16="http://schemas.microsoft.com/office/drawing/2014/main" id="{77744775-941E-2C7C-7ECE-C0218808150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82000"/>
                  </a:schemeClr>
                </a:solidFill>
              </a:defRPr>
            </a:lvl1pPr>
          </a:lstStyle>
          <a:p>
            <a:fld id="{624C605A-26EA-4056-9DC7-101C380A0D45}" type="slidenum">
              <a:rPr lang="en-AU" smtClean="0"/>
              <a:t>‹#›</a:t>
            </a:fld>
            <a:endParaRPr lang="en-AU"/>
          </a:p>
        </p:txBody>
      </p:sp>
    </p:spTree>
    <p:extLst>
      <p:ext uri="{BB962C8B-B14F-4D97-AF65-F5344CB8AC3E}">
        <p14:creationId xmlns:p14="http://schemas.microsoft.com/office/powerpoint/2010/main" val="125060165"/>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notesSlide" Target="../notesSlides/notesSlide10.xml"/><Relationship Id="rId1" Type="http://schemas.openxmlformats.org/officeDocument/2006/relationships/slideLayout" Target="../slideLayouts/slideLayout12.xml"/><Relationship Id="rId4" Type="http://schemas.openxmlformats.org/officeDocument/2006/relationships/image" Target="../media/image8.gif"/></Relationships>
</file>

<file path=ppt/slides/_rels/slide11.xml.rels><?xml version="1.0" encoding="UTF-8" standalone="yes"?>
<Relationships xmlns="http://schemas.openxmlformats.org/package/2006/relationships"><Relationship Id="rId3" Type="http://schemas.openxmlformats.org/officeDocument/2006/relationships/chart" Target="../charts/chart5.xml"/><Relationship Id="rId2" Type="http://schemas.openxmlformats.org/officeDocument/2006/relationships/notesSlide" Target="../notesSlides/notesSlide11.xml"/><Relationship Id="rId1" Type="http://schemas.openxmlformats.org/officeDocument/2006/relationships/slideLayout" Target="../slideLayouts/slideLayout12.xml"/><Relationship Id="rId4" Type="http://schemas.openxmlformats.org/officeDocument/2006/relationships/image" Target="../media/image8.gif"/></Relationships>
</file>

<file path=ppt/slides/_rels/slide12.xml.rels><?xml version="1.0" encoding="UTF-8" standalone="yes"?>
<Relationships xmlns="http://schemas.openxmlformats.org/package/2006/relationships"><Relationship Id="rId3" Type="http://schemas.openxmlformats.org/officeDocument/2006/relationships/chart" Target="../charts/chart6.xml"/><Relationship Id="rId2" Type="http://schemas.openxmlformats.org/officeDocument/2006/relationships/notesSlide" Target="../notesSlides/notesSlide12.xml"/><Relationship Id="rId1" Type="http://schemas.openxmlformats.org/officeDocument/2006/relationships/slideLayout" Target="../slideLayouts/slideLayout12.xml"/><Relationship Id="rId4" Type="http://schemas.openxmlformats.org/officeDocument/2006/relationships/image" Target="../media/image8.gif"/></Relationships>
</file>

<file path=ppt/slides/_rels/slide13.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notesSlide" Target="../notesSlides/notesSlide13.xml"/><Relationship Id="rId1" Type="http://schemas.openxmlformats.org/officeDocument/2006/relationships/slideLayout" Target="../slideLayouts/slideLayout12.xml"/><Relationship Id="rId4" Type="http://schemas.openxmlformats.org/officeDocument/2006/relationships/image" Target="../media/image8.gif"/></Relationships>
</file>

<file path=ppt/slides/_rels/slide14.xml.rels><?xml version="1.0" encoding="UTF-8" standalone="yes"?>
<Relationships xmlns="http://schemas.openxmlformats.org/package/2006/relationships"><Relationship Id="rId3" Type="http://schemas.openxmlformats.org/officeDocument/2006/relationships/chart" Target="../charts/chart8.xml"/><Relationship Id="rId2" Type="http://schemas.openxmlformats.org/officeDocument/2006/relationships/notesSlide" Target="../notesSlides/notesSlide14.xml"/><Relationship Id="rId1" Type="http://schemas.openxmlformats.org/officeDocument/2006/relationships/slideLayout" Target="../slideLayouts/slideLayout12.xml"/><Relationship Id="rId4" Type="http://schemas.openxmlformats.org/officeDocument/2006/relationships/image" Target="../media/image8.gif"/></Relationships>
</file>

<file path=ppt/slides/_rels/slide15.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notesSlide" Target="../notesSlides/notesSlide15.xml"/><Relationship Id="rId1" Type="http://schemas.openxmlformats.org/officeDocument/2006/relationships/slideLayout" Target="../slideLayouts/slideLayout12.xml"/><Relationship Id="rId4" Type="http://schemas.openxmlformats.org/officeDocument/2006/relationships/image" Target="../media/image8.gif"/></Relationships>
</file>

<file path=ppt/slides/_rels/slide16.xml.rels><?xml version="1.0" encoding="UTF-8" standalone="yes"?>
<Relationships xmlns="http://schemas.openxmlformats.org/package/2006/relationships"><Relationship Id="rId3" Type="http://schemas.openxmlformats.org/officeDocument/2006/relationships/chart" Target="../charts/chart10.xml"/><Relationship Id="rId2" Type="http://schemas.openxmlformats.org/officeDocument/2006/relationships/notesSlide" Target="../notesSlides/notesSlide16.xml"/><Relationship Id="rId1" Type="http://schemas.openxmlformats.org/officeDocument/2006/relationships/slideLayout" Target="../slideLayouts/slideLayout12.xml"/><Relationship Id="rId4" Type="http://schemas.openxmlformats.org/officeDocument/2006/relationships/image" Target="../media/image8.gif"/></Relationships>
</file>

<file path=ppt/slides/_rels/slide17.xml.rels><?xml version="1.0" encoding="UTF-8" standalone="yes"?>
<Relationships xmlns="http://schemas.openxmlformats.org/package/2006/relationships"><Relationship Id="rId3" Type="http://schemas.openxmlformats.org/officeDocument/2006/relationships/chart" Target="../charts/chart11.xml"/><Relationship Id="rId2" Type="http://schemas.openxmlformats.org/officeDocument/2006/relationships/notesSlide" Target="../notesSlides/notesSlide17.xml"/><Relationship Id="rId1" Type="http://schemas.openxmlformats.org/officeDocument/2006/relationships/slideLayout" Target="../slideLayouts/slideLayout2.xml"/><Relationship Id="rId5" Type="http://schemas.openxmlformats.org/officeDocument/2006/relationships/image" Target="../media/image10.png"/><Relationship Id="rId4" Type="http://schemas.openxmlformats.org/officeDocument/2006/relationships/image" Target="../media/image9.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7" Type="http://schemas.openxmlformats.org/officeDocument/2006/relationships/image" Target="../media/image9.png"/><Relationship Id="rId2" Type="http://schemas.openxmlformats.org/officeDocument/2006/relationships/notesSlide" Target="../notesSlides/notesSlide18.xml"/><Relationship Id="rId1" Type="http://schemas.openxmlformats.org/officeDocument/2006/relationships/slideLayout" Target="../slideLayouts/slideLayout6.xml"/><Relationship Id="rId6" Type="http://schemas.openxmlformats.org/officeDocument/2006/relationships/chart" Target="../charts/chart12.xml"/><Relationship Id="rId5" Type="http://schemas.openxmlformats.org/officeDocument/2006/relationships/image" Target="../media/image13.png"/><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chart" Target="../charts/chart13.xml"/><Relationship Id="rId2" Type="http://schemas.openxmlformats.org/officeDocument/2006/relationships/notesSlide" Target="../notesSlides/notesSlide19.xml"/><Relationship Id="rId1" Type="http://schemas.openxmlformats.org/officeDocument/2006/relationships/slideLayout" Target="../slideLayouts/slideLayout6.xml"/><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chart" Target="../charts/chart14.xml"/><Relationship Id="rId2" Type="http://schemas.openxmlformats.org/officeDocument/2006/relationships/notesSlide" Target="../notesSlides/notesSlide20.xml"/><Relationship Id="rId1" Type="http://schemas.openxmlformats.org/officeDocument/2006/relationships/slideLayout" Target="../slideLayouts/slideLayout6.xm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notesSlide" Target="../notesSlides/notesSlide21.xml"/><Relationship Id="rId1" Type="http://schemas.openxmlformats.org/officeDocument/2006/relationships/slideLayout" Target="../slideLayouts/slideLayout6.xml"/><Relationship Id="rId5" Type="http://schemas.openxmlformats.org/officeDocument/2006/relationships/image" Target="../media/image15.png"/><Relationship Id="rId4" Type="http://schemas.openxmlformats.org/officeDocument/2006/relationships/image" Target="../media/image14.png"/></Relationships>
</file>

<file path=ppt/slides/_rels/slide22.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2.xml"/><Relationship Id="rId1" Type="http://schemas.openxmlformats.org/officeDocument/2006/relationships/slideLayout" Target="../slideLayouts/slideLayout7.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24.xml"/><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3.xml"/><Relationship Id="rId1" Type="http://schemas.openxmlformats.org/officeDocument/2006/relationships/slideLayout" Target="../slideLayouts/slideLayout8.xml"/></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4.xml"/><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5.xm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6.xml"/><Relationship Id="rId1" Type="http://schemas.openxmlformats.org/officeDocument/2006/relationships/slideLayout" Target="../slideLayouts/slideLayout8.xml"/><Relationship Id="rId4" Type="http://schemas.openxmlformats.org/officeDocument/2006/relationships/image" Target="../media/image4.jpeg"/></Relationships>
</file>

<file path=ppt/slides/_rels/slide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8.xml"/><Relationship Id="rId5" Type="http://schemas.openxmlformats.org/officeDocument/2006/relationships/image" Target="../media/image5.jpeg"/><Relationship Id="rId4" Type="http://schemas.openxmlformats.org/officeDocument/2006/relationships/image" Target="../media/image4.jpeg"/></Relationships>
</file>

<file path=ppt/slides/_rels/slide8.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8.xml"/><Relationship Id="rId1" Type="http://schemas.openxmlformats.org/officeDocument/2006/relationships/slideLayout" Target="../slideLayouts/slideLayout7.xml"/><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notesSlide" Target="../notesSlides/notesSlide9.xml"/><Relationship Id="rId1" Type="http://schemas.openxmlformats.org/officeDocument/2006/relationships/slideLayout" Target="../slideLayouts/slideLayout7.xml"/><Relationship Id="rId4" Type="http://schemas.openxmlformats.org/officeDocument/2006/relationships/image" Target="../media/image8.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E55454ED-A6A8-97FB-F7D0-D2F22B939B4B}"/>
              </a:ext>
            </a:extLst>
          </p:cNvPr>
          <p:cNvPicPr>
            <a:picLocks noChangeAspect="1"/>
          </p:cNvPicPr>
          <p:nvPr/>
        </p:nvPicPr>
        <p:blipFill>
          <a:blip r:embed="rId3" cstate="email">
            <a:extLst>
              <a:ext uri="{28A0092B-C50C-407E-A947-70E740481C1C}">
                <a14:useLocalDpi xmlns:a14="http://schemas.microsoft.com/office/drawing/2010/main"/>
              </a:ext>
            </a:extLst>
          </a:blip>
          <a:srcRect/>
          <a:stretch>
            <a:fillRect/>
          </a:stretch>
        </p:blipFill>
        <p:spPr>
          <a:xfrm>
            <a:off x="0" y="-403013"/>
            <a:ext cx="12192000" cy="7261013"/>
          </a:xfrm>
          <a:prstGeom prst="rect">
            <a:avLst/>
          </a:prstGeom>
        </p:spPr>
      </p:pic>
      <p:sp>
        <p:nvSpPr>
          <p:cNvPr id="2" name="Title 1">
            <a:extLst>
              <a:ext uri="{FF2B5EF4-FFF2-40B4-BE49-F238E27FC236}">
                <a16:creationId xmlns:a16="http://schemas.microsoft.com/office/drawing/2014/main" id="{93B86A36-CA9C-E1D5-1C73-6AA189C23085}"/>
              </a:ext>
            </a:extLst>
          </p:cNvPr>
          <p:cNvSpPr>
            <a:spLocks noGrp="1"/>
          </p:cNvSpPr>
          <p:nvPr>
            <p:ph type="ctrTitle"/>
          </p:nvPr>
        </p:nvSpPr>
        <p:spPr>
          <a:xfrm>
            <a:off x="1567815" y="1891665"/>
            <a:ext cx="9144000" cy="1924866"/>
          </a:xfrm>
        </p:spPr>
        <p:txBody>
          <a:bodyPr>
            <a:normAutofit/>
          </a:bodyPr>
          <a:lstStyle/>
          <a:p>
            <a:r>
              <a:rPr lang="en-US" b="1" dirty="0">
                <a:solidFill>
                  <a:schemeClr val="bg1"/>
                </a:solidFill>
                <a:effectLst>
                  <a:outerShdw blurRad="38100" dist="38100" dir="2700000" algn="tl">
                    <a:srgbClr val="000000">
                      <a:alpha val="43137"/>
                    </a:srgbClr>
                  </a:outerShdw>
                </a:effectLst>
              </a:rPr>
              <a:t>Australian Production &amp; Global Demand for Wool</a:t>
            </a:r>
            <a:endParaRPr lang="en-AU" b="1" dirty="0">
              <a:solidFill>
                <a:schemeClr val="bg1"/>
              </a:solidFill>
              <a:effectLst>
                <a:outerShdw blurRad="38100" dist="38100" dir="2700000" algn="tl">
                  <a:srgbClr val="000000">
                    <a:alpha val="43137"/>
                  </a:srgbClr>
                </a:outerShdw>
              </a:effectLst>
            </a:endParaRPr>
          </a:p>
        </p:txBody>
      </p:sp>
      <p:sp>
        <p:nvSpPr>
          <p:cNvPr id="3" name="Title 1">
            <a:extLst>
              <a:ext uri="{FF2B5EF4-FFF2-40B4-BE49-F238E27FC236}">
                <a16:creationId xmlns:a16="http://schemas.microsoft.com/office/drawing/2014/main" id="{361B869C-08E8-EA13-40E6-2735B1CE30D5}"/>
              </a:ext>
            </a:extLst>
          </p:cNvPr>
          <p:cNvSpPr txBox="1">
            <a:spLocks/>
          </p:cNvSpPr>
          <p:nvPr/>
        </p:nvSpPr>
        <p:spPr>
          <a:xfrm>
            <a:off x="1461135" y="4057651"/>
            <a:ext cx="9144000" cy="708659"/>
          </a:xfrm>
          <a:prstGeom prst="rect">
            <a:avLst/>
          </a:prstGeom>
        </p:spPr>
        <p:txBody>
          <a:bodyPr vert="horz" lIns="91440" tIns="45720" rIns="91440" bIns="45720" rtlCol="0" anchor="b">
            <a:normAutofit fontScale="70000" lnSpcReduction="20000"/>
          </a:bodyPr>
          <a:lstStyle>
            <a:lvl1pPr algn="ctr" defTabSz="914400" rtl="0" eaLnBrk="1" latinLnBrk="0" hangingPunct="1">
              <a:lnSpc>
                <a:spcPct val="90000"/>
              </a:lnSpc>
              <a:spcBef>
                <a:spcPct val="0"/>
              </a:spcBef>
              <a:buNone/>
              <a:defRPr sz="6000" kern="1200">
                <a:solidFill>
                  <a:schemeClr val="tx1"/>
                </a:solidFill>
                <a:latin typeface="+mj-lt"/>
                <a:ea typeface="+mj-ea"/>
                <a:cs typeface="+mj-cs"/>
              </a:defRPr>
            </a:lvl1pPr>
          </a:lstStyle>
          <a:p>
            <a:pPr>
              <a:lnSpc>
                <a:spcPct val="120000"/>
              </a:lnSpc>
              <a:spcBef>
                <a:spcPts val="600"/>
              </a:spcBef>
            </a:pPr>
            <a:r>
              <a:rPr lang="en-US" sz="2400" dirty="0">
                <a:solidFill>
                  <a:schemeClr val="bg1"/>
                </a:solidFill>
                <a:effectLst>
                  <a:outerShdw blurRad="38100" dist="38100" dir="2700000" algn="tl">
                    <a:srgbClr val="000000">
                      <a:alpha val="43137"/>
                    </a:srgbClr>
                  </a:outerShdw>
                </a:effectLst>
              </a:rPr>
              <a:t>Stephen Feighan</a:t>
            </a:r>
          </a:p>
          <a:p>
            <a:pPr>
              <a:lnSpc>
                <a:spcPct val="120000"/>
              </a:lnSpc>
              <a:spcBef>
                <a:spcPts val="600"/>
              </a:spcBef>
            </a:pPr>
            <a:r>
              <a:rPr lang="en-US" sz="2400" dirty="0">
                <a:solidFill>
                  <a:schemeClr val="bg1"/>
                </a:solidFill>
                <a:effectLst>
                  <a:outerShdw blurRad="38100" dist="38100" dir="2700000" algn="tl">
                    <a:srgbClr val="000000">
                      <a:alpha val="43137"/>
                    </a:srgbClr>
                  </a:outerShdw>
                </a:effectLst>
              </a:rPr>
              <a:t>Australian Wool Innovation</a:t>
            </a:r>
            <a:endParaRPr lang="en-AU" sz="2400" dirty="0">
              <a:solidFill>
                <a:schemeClr val="bg1"/>
              </a:solidFill>
              <a:effectLst>
                <a:outerShdw blurRad="38100" dist="38100" dir="2700000" algn="tl">
                  <a:srgbClr val="000000">
                    <a:alpha val="43137"/>
                  </a:srgbClr>
                </a:outerShdw>
              </a:effectLst>
            </a:endParaRPr>
          </a:p>
        </p:txBody>
      </p:sp>
      <p:pic>
        <p:nvPicPr>
          <p:cNvPr id="6" name="Picture 5" descr="A black and white image of a person's face&#10;&#10;AI-generated content may be incorrect.">
            <a:extLst>
              <a:ext uri="{FF2B5EF4-FFF2-40B4-BE49-F238E27FC236}">
                <a16:creationId xmlns:a16="http://schemas.microsoft.com/office/drawing/2014/main" id="{0A5DFA8A-FB74-FE6C-CB1F-C0C21BFE4D6E}"/>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832678" y="5551930"/>
            <a:ext cx="2196772" cy="939933"/>
          </a:xfrm>
          <a:prstGeom prst="rect">
            <a:avLst/>
          </a:prstGeom>
        </p:spPr>
      </p:pic>
    </p:spTree>
    <p:extLst>
      <p:ext uri="{BB962C8B-B14F-4D97-AF65-F5344CB8AC3E}">
        <p14:creationId xmlns:p14="http://schemas.microsoft.com/office/powerpoint/2010/main" val="3686832063"/>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B8BB954-44F5-1FCA-5DA8-B7931205FCB1}"/>
              </a:ext>
            </a:extLst>
          </p:cNvPr>
          <p:cNvSpPr>
            <a:spLocks noGrp="1"/>
          </p:cNvSpPr>
          <p:nvPr>
            <p:ph type="title"/>
          </p:nvPr>
        </p:nvSpPr>
        <p:spPr>
          <a:xfrm>
            <a:off x="480000" y="575467"/>
            <a:ext cx="11232000" cy="685765"/>
          </a:xfrm>
        </p:spPr>
        <p:txBody>
          <a:bodyPr>
            <a:normAutofit/>
          </a:bodyPr>
          <a:lstStyle/>
          <a:p>
            <a:pPr algn="ctr"/>
            <a:r>
              <a:rPr lang="en-US" dirty="0"/>
              <a:t>CHANGE IN THE AUSTRALIAN WOOL CLIP</a:t>
            </a:r>
            <a:endParaRPr lang="en-AU" dirty="0"/>
          </a:p>
        </p:txBody>
      </p:sp>
      <p:graphicFrame>
        <p:nvGraphicFramePr>
          <p:cNvPr id="3" name="Chart 2">
            <a:extLst>
              <a:ext uri="{FF2B5EF4-FFF2-40B4-BE49-F238E27FC236}">
                <a16:creationId xmlns:a16="http://schemas.microsoft.com/office/drawing/2014/main" id="{24EC51DD-010C-0AA2-CD8E-A8423A7BC766}"/>
              </a:ext>
            </a:extLst>
          </p:cNvPr>
          <p:cNvGraphicFramePr>
            <a:graphicFrameLocks noGrp="1"/>
          </p:cNvGraphicFramePr>
          <p:nvPr>
            <p:extLst>
              <p:ext uri="{D42A27DB-BD31-4B8C-83A1-F6EECF244321}">
                <p14:modId xmlns:p14="http://schemas.microsoft.com/office/powerpoint/2010/main" val="796838450"/>
              </p:ext>
            </p:extLst>
          </p:nvPr>
        </p:nvGraphicFramePr>
        <p:xfrm>
          <a:off x="480000" y="1000836"/>
          <a:ext cx="10970472" cy="5573484"/>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a:extLst>
              <a:ext uri="{FF2B5EF4-FFF2-40B4-BE49-F238E27FC236}">
                <a16:creationId xmlns:a16="http://schemas.microsoft.com/office/drawing/2014/main" id="{B2EC9F09-CC52-60A6-D9DA-DA1CFF6B3E5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8063" y="6494869"/>
            <a:ext cx="1385194" cy="2656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D53A3325-5B5E-8B3B-314A-603A298CF0F3}"/>
              </a:ext>
            </a:extLst>
          </p:cNvPr>
          <p:cNvSpPr txBox="1"/>
          <p:nvPr/>
        </p:nvSpPr>
        <p:spPr>
          <a:xfrm rot="16200000">
            <a:off x="-153782" y="3301385"/>
            <a:ext cx="1313407" cy="276999"/>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‘000kgs greasy</a:t>
            </a:r>
            <a:endParaRPr lang="en-AU"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696864124"/>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564D6B9-F86B-6684-0D13-F2A0B6E7CA40}"/>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3E14D4BF-2A03-301E-A14D-0AD09C8DBB8E}"/>
              </a:ext>
            </a:extLst>
          </p:cNvPr>
          <p:cNvSpPr>
            <a:spLocks noGrp="1"/>
          </p:cNvSpPr>
          <p:nvPr>
            <p:ph type="title"/>
          </p:nvPr>
        </p:nvSpPr>
        <p:spPr>
          <a:xfrm>
            <a:off x="480000" y="575467"/>
            <a:ext cx="11232000" cy="685765"/>
          </a:xfrm>
        </p:spPr>
        <p:txBody>
          <a:bodyPr>
            <a:normAutofit/>
          </a:bodyPr>
          <a:lstStyle/>
          <a:p>
            <a:pPr algn="ctr"/>
            <a:r>
              <a:rPr lang="en-US" dirty="0"/>
              <a:t>CHANGE IN THE AUSTRALIAN WOOL CLIP</a:t>
            </a:r>
            <a:endParaRPr lang="en-AU" dirty="0"/>
          </a:p>
        </p:txBody>
      </p:sp>
      <p:graphicFrame>
        <p:nvGraphicFramePr>
          <p:cNvPr id="3" name="Chart 2">
            <a:extLst>
              <a:ext uri="{FF2B5EF4-FFF2-40B4-BE49-F238E27FC236}">
                <a16:creationId xmlns:a16="http://schemas.microsoft.com/office/drawing/2014/main" id="{C904C001-AB6F-5846-48DE-BFBD796DA0DA}"/>
              </a:ext>
            </a:extLst>
          </p:cNvPr>
          <p:cNvGraphicFramePr>
            <a:graphicFrameLocks noGrp="1"/>
          </p:cNvGraphicFramePr>
          <p:nvPr>
            <p:extLst>
              <p:ext uri="{D42A27DB-BD31-4B8C-83A1-F6EECF244321}">
                <p14:modId xmlns:p14="http://schemas.microsoft.com/office/powerpoint/2010/main" val="698830755"/>
              </p:ext>
            </p:extLst>
          </p:nvPr>
        </p:nvGraphicFramePr>
        <p:xfrm>
          <a:off x="480000" y="1000836"/>
          <a:ext cx="10970472" cy="5573484"/>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a:extLst>
              <a:ext uri="{FF2B5EF4-FFF2-40B4-BE49-F238E27FC236}">
                <a16:creationId xmlns:a16="http://schemas.microsoft.com/office/drawing/2014/main" id="{4CC2C9A9-F355-99B7-C082-39AF52CDAB0F}"/>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8063" y="6494869"/>
            <a:ext cx="1385194" cy="2656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66505952-CB01-E5D2-97D4-991944089EC3}"/>
              </a:ext>
            </a:extLst>
          </p:cNvPr>
          <p:cNvSpPr txBox="1"/>
          <p:nvPr/>
        </p:nvSpPr>
        <p:spPr>
          <a:xfrm rot="16200000">
            <a:off x="-153782" y="3290499"/>
            <a:ext cx="1313407" cy="276999"/>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‘000kgs greasy</a:t>
            </a:r>
            <a:endParaRPr lang="en-AU"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410277449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9A5B2249-96FA-605E-0D16-74ECCD9BA238}"/>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00851F3-15EB-04A7-5CBE-D3EA09744B10}"/>
              </a:ext>
            </a:extLst>
          </p:cNvPr>
          <p:cNvSpPr>
            <a:spLocks noGrp="1"/>
          </p:cNvSpPr>
          <p:nvPr>
            <p:ph type="title"/>
          </p:nvPr>
        </p:nvSpPr>
        <p:spPr>
          <a:xfrm>
            <a:off x="480000" y="575467"/>
            <a:ext cx="11232000" cy="685765"/>
          </a:xfrm>
        </p:spPr>
        <p:txBody>
          <a:bodyPr>
            <a:normAutofit/>
          </a:bodyPr>
          <a:lstStyle/>
          <a:p>
            <a:pPr algn="ctr"/>
            <a:r>
              <a:rPr lang="en-US" dirty="0"/>
              <a:t>CHANGE IN THE AUSTRALIAN WOOL CLIP</a:t>
            </a:r>
            <a:endParaRPr lang="en-AU" dirty="0"/>
          </a:p>
        </p:txBody>
      </p:sp>
      <p:graphicFrame>
        <p:nvGraphicFramePr>
          <p:cNvPr id="3" name="Chart 2">
            <a:extLst>
              <a:ext uri="{FF2B5EF4-FFF2-40B4-BE49-F238E27FC236}">
                <a16:creationId xmlns:a16="http://schemas.microsoft.com/office/drawing/2014/main" id="{3BE00E02-D742-67FF-62DD-A7A3C1324449}"/>
              </a:ext>
            </a:extLst>
          </p:cNvPr>
          <p:cNvGraphicFramePr>
            <a:graphicFrameLocks noGrp="1"/>
          </p:cNvGraphicFramePr>
          <p:nvPr>
            <p:extLst>
              <p:ext uri="{D42A27DB-BD31-4B8C-83A1-F6EECF244321}">
                <p14:modId xmlns:p14="http://schemas.microsoft.com/office/powerpoint/2010/main" val="1706205513"/>
              </p:ext>
            </p:extLst>
          </p:nvPr>
        </p:nvGraphicFramePr>
        <p:xfrm>
          <a:off x="480000" y="1000836"/>
          <a:ext cx="10970472" cy="5573484"/>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a:extLst>
              <a:ext uri="{FF2B5EF4-FFF2-40B4-BE49-F238E27FC236}">
                <a16:creationId xmlns:a16="http://schemas.microsoft.com/office/drawing/2014/main" id="{539B0A13-DF64-C917-C561-45C79034F65A}"/>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8063" y="6494869"/>
            <a:ext cx="1385194" cy="2656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CA04472D-D1B7-760B-5083-3113A92281EB}"/>
              </a:ext>
            </a:extLst>
          </p:cNvPr>
          <p:cNvSpPr txBox="1"/>
          <p:nvPr/>
        </p:nvSpPr>
        <p:spPr>
          <a:xfrm rot="16200000">
            <a:off x="-153782" y="3290499"/>
            <a:ext cx="1313407" cy="276999"/>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‘000kgs greasy</a:t>
            </a:r>
            <a:endParaRPr lang="en-AU"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783590756"/>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FEED9B8-AC22-275C-BF99-CE51B63C85D4}"/>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C591C2B-2F9C-48B1-B85F-D0D0F57DC309}"/>
              </a:ext>
            </a:extLst>
          </p:cNvPr>
          <p:cNvSpPr>
            <a:spLocks noGrp="1"/>
          </p:cNvSpPr>
          <p:nvPr>
            <p:ph type="title"/>
          </p:nvPr>
        </p:nvSpPr>
        <p:spPr>
          <a:xfrm>
            <a:off x="480000" y="575467"/>
            <a:ext cx="11232000" cy="685765"/>
          </a:xfrm>
        </p:spPr>
        <p:txBody>
          <a:bodyPr>
            <a:normAutofit/>
          </a:bodyPr>
          <a:lstStyle/>
          <a:p>
            <a:pPr algn="ctr"/>
            <a:r>
              <a:rPr lang="en-US" dirty="0"/>
              <a:t>CHANGE IN THE AUSTRALIAN WOOL CLIP</a:t>
            </a:r>
            <a:endParaRPr lang="en-AU" dirty="0"/>
          </a:p>
        </p:txBody>
      </p:sp>
      <p:graphicFrame>
        <p:nvGraphicFramePr>
          <p:cNvPr id="3" name="Chart 2">
            <a:extLst>
              <a:ext uri="{FF2B5EF4-FFF2-40B4-BE49-F238E27FC236}">
                <a16:creationId xmlns:a16="http://schemas.microsoft.com/office/drawing/2014/main" id="{DDAC2B07-3CDE-FFA6-7EBB-FD3541EC580D}"/>
              </a:ext>
            </a:extLst>
          </p:cNvPr>
          <p:cNvGraphicFramePr>
            <a:graphicFrameLocks noGrp="1"/>
          </p:cNvGraphicFramePr>
          <p:nvPr>
            <p:extLst>
              <p:ext uri="{D42A27DB-BD31-4B8C-83A1-F6EECF244321}">
                <p14:modId xmlns:p14="http://schemas.microsoft.com/office/powerpoint/2010/main" val="3630522886"/>
              </p:ext>
            </p:extLst>
          </p:nvPr>
        </p:nvGraphicFramePr>
        <p:xfrm>
          <a:off x="480000" y="1000836"/>
          <a:ext cx="10970472" cy="5573484"/>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a:extLst>
              <a:ext uri="{FF2B5EF4-FFF2-40B4-BE49-F238E27FC236}">
                <a16:creationId xmlns:a16="http://schemas.microsoft.com/office/drawing/2014/main" id="{9256EA66-82D7-E969-82B3-AD0F4375E30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8063" y="6494869"/>
            <a:ext cx="1385194" cy="2656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ABFC8904-75EC-573C-EFF6-94BF6D96E5E7}"/>
              </a:ext>
            </a:extLst>
          </p:cNvPr>
          <p:cNvSpPr txBox="1"/>
          <p:nvPr/>
        </p:nvSpPr>
        <p:spPr>
          <a:xfrm rot="16200000">
            <a:off x="-153782" y="3290499"/>
            <a:ext cx="1313407" cy="276999"/>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‘000kgs greasy</a:t>
            </a:r>
            <a:endParaRPr lang="en-AU"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3964726497"/>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C9362171-85B5-FE46-DCCE-F48EA333F2A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5E6762F1-4E45-3DEC-B914-6338886F1BFA}"/>
              </a:ext>
            </a:extLst>
          </p:cNvPr>
          <p:cNvSpPr>
            <a:spLocks noGrp="1"/>
          </p:cNvSpPr>
          <p:nvPr>
            <p:ph type="title"/>
          </p:nvPr>
        </p:nvSpPr>
        <p:spPr>
          <a:xfrm>
            <a:off x="480000" y="575467"/>
            <a:ext cx="11232000" cy="685765"/>
          </a:xfrm>
        </p:spPr>
        <p:txBody>
          <a:bodyPr>
            <a:normAutofit/>
          </a:bodyPr>
          <a:lstStyle/>
          <a:p>
            <a:pPr algn="ctr"/>
            <a:r>
              <a:rPr lang="en-US" dirty="0"/>
              <a:t>CHANGE IN THE AUSTRALIAN WOOL CLIP</a:t>
            </a:r>
            <a:endParaRPr lang="en-AU" dirty="0"/>
          </a:p>
        </p:txBody>
      </p:sp>
      <p:graphicFrame>
        <p:nvGraphicFramePr>
          <p:cNvPr id="3" name="Chart 2">
            <a:extLst>
              <a:ext uri="{FF2B5EF4-FFF2-40B4-BE49-F238E27FC236}">
                <a16:creationId xmlns:a16="http://schemas.microsoft.com/office/drawing/2014/main" id="{911398E4-4303-707C-742A-9567AF315693}"/>
              </a:ext>
            </a:extLst>
          </p:cNvPr>
          <p:cNvGraphicFramePr>
            <a:graphicFrameLocks noGrp="1"/>
          </p:cNvGraphicFramePr>
          <p:nvPr>
            <p:extLst>
              <p:ext uri="{D42A27DB-BD31-4B8C-83A1-F6EECF244321}">
                <p14:modId xmlns:p14="http://schemas.microsoft.com/office/powerpoint/2010/main" val="1444556184"/>
              </p:ext>
            </p:extLst>
          </p:nvPr>
        </p:nvGraphicFramePr>
        <p:xfrm>
          <a:off x="480000" y="1000836"/>
          <a:ext cx="10970472" cy="5573484"/>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2">
            <a:extLst>
              <a:ext uri="{FF2B5EF4-FFF2-40B4-BE49-F238E27FC236}">
                <a16:creationId xmlns:a16="http://schemas.microsoft.com/office/drawing/2014/main" id="{4B45BFF5-0C73-7880-2959-232C134EEC52}"/>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467832" y="6407359"/>
            <a:ext cx="1385194" cy="265654"/>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a:extLst>
              <a:ext uri="{FF2B5EF4-FFF2-40B4-BE49-F238E27FC236}">
                <a16:creationId xmlns:a16="http://schemas.microsoft.com/office/drawing/2014/main" id="{5A6161B5-B451-DC4F-65C8-4172988E0B1C}"/>
              </a:ext>
            </a:extLst>
          </p:cNvPr>
          <p:cNvSpPr txBox="1"/>
          <p:nvPr/>
        </p:nvSpPr>
        <p:spPr>
          <a:xfrm rot="16200000">
            <a:off x="-153782" y="3290499"/>
            <a:ext cx="1313407" cy="276999"/>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‘000kgs greasy</a:t>
            </a:r>
            <a:endParaRPr lang="en-AU"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391899583"/>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0A86EDD-742A-09C1-9B2A-63F68F37402C}"/>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43B9932-BD6E-7FAB-F83A-8044F6126B69}"/>
              </a:ext>
            </a:extLst>
          </p:cNvPr>
          <p:cNvSpPr>
            <a:spLocks noGrp="1"/>
          </p:cNvSpPr>
          <p:nvPr>
            <p:ph type="title"/>
          </p:nvPr>
        </p:nvSpPr>
        <p:spPr>
          <a:xfrm>
            <a:off x="479999" y="575467"/>
            <a:ext cx="11231995" cy="685765"/>
          </a:xfrm>
        </p:spPr>
        <p:txBody>
          <a:bodyPr>
            <a:normAutofit/>
          </a:bodyPr>
          <a:lstStyle/>
          <a:p>
            <a:pPr algn="ctr"/>
            <a:r>
              <a:rPr lang="en-US" dirty="0"/>
              <a:t>CHANGE IN THE AUSTRALIAN WOOL CLIP</a:t>
            </a:r>
            <a:endParaRPr lang="en-AU" dirty="0"/>
          </a:p>
        </p:txBody>
      </p:sp>
      <p:graphicFrame>
        <p:nvGraphicFramePr>
          <p:cNvPr id="3" name="Chart 2">
            <a:extLst>
              <a:ext uri="{FF2B5EF4-FFF2-40B4-BE49-F238E27FC236}">
                <a16:creationId xmlns:a16="http://schemas.microsoft.com/office/drawing/2014/main" id="{FBFAFB88-1E19-7181-8A4F-69A16A809E72}"/>
              </a:ext>
            </a:extLst>
          </p:cNvPr>
          <p:cNvGraphicFramePr>
            <a:graphicFrameLocks noGrp="1"/>
          </p:cNvGraphicFramePr>
          <p:nvPr/>
        </p:nvGraphicFramePr>
        <p:xfrm>
          <a:off x="480000" y="1000836"/>
          <a:ext cx="10970472" cy="557348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DE0841F4-FCEB-679D-52BB-DC47B4046886}"/>
              </a:ext>
            </a:extLst>
          </p:cNvPr>
          <p:cNvSpPr txBox="1"/>
          <p:nvPr/>
        </p:nvSpPr>
        <p:spPr>
          <a:xfrm>
            <a:off x="6883191" y="2222395"/>
            <a:ext cx="3648502" cy="923330"/>
          </a:xfrm>
          <a:prstGeom prst="rect">
            <a:avLst/>
          </a:prstGeom>
          <a:solidFill>
            <a:srgbClr val="FF0000">
              <a:alpha val="20000"/>
            </a:srgbClr>
          </a:solidFill>
        </p:spPr>
        <p:txBody>
          <a:bodyPr wrap="square" rtlCol="0">
            <a:spAutoFit/>
          </a:bodyPr>
          <a:lstStyle/>
          <a:p>
            <a:pPr algn="ctr"/>
            <a:r>
              <a:rPr lang="en-US" b="1" u="sng" dirty="0"/>
              <a:t>Since 2000-01</a:t>
            </a:r>
          </a:p>
          <a:p>
            <a:pPr algn="ctr"/>
            <a:r>
              <a:rPr lang="en-US" dirty="0"/>
              <a:t>19.6 to 24.5 micron DOWN 369mkg (83%)</a:t>
            </a:r>
            <a:endParaRPr lang="en-AU" dirty="0"/>
          </a:p>
        </p:txBody>
      </p:sp>
      <p:pic>
        <p:nvPicPr>
          <p:cNvPr id="28" name="Picture 2">
            <a:extLst>
              <a:ext uri="{FF2B5EF4-FFF2-40B4-BE49-F238E27FC236}">
                <a16:creationId xmlns:a16="http://schemas.microsoft.com/office/drawing/2014/main" id="{96B5D63A-6A18-8361-B560-A8B45641259E}"/>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8063" y="6494869"/>
            <a:ext cx="1385194" cy="265654"/>
          </a:xfrm>
          <a:prstGeom prst="rect">
            <a:avLst/>
          </a:prstGeom>
          <a:noFill/>
          <a:extLst>
            <a:ext uri="{909E8E84-426E-40DD-AFC4-6F175D3DCCD1}">
              <a14:hiddenFill xmlns:a14="http://schemas.microsoft.com/office/drawing/2010/main">
                <a:solidFill>
                  <a:srgbClr val="FFFFFF"/>
                </a:solidFill>
              </a14:hiddenFill>
            </a:ext>
          </a:extLst>
        </p:spPr>
      </p:pic>
      <p:sp>
        <p:nvSpPr>
          <p:cNvPr id="12" name="Freeform: Shape 11">
            <a:extLst>
              <a:ext uri="{FF2B5EF4-FFF2-40B4-BE49-F238E27FC236}">
                <a16:creationId xmlns:a16="http://schemas.microsoft.com/office/drawing/2014/main" id="{8E730EC0-E625-8C65-DDA8-EBEF11288A40}"/>
              </a:ext>
            </a:extLst>
          </p:cNvPr>
          <p:cNvSpPr/>
          <p:nvPr/>
        </p:nvSpPr>
        <p:spPr>
          <a:xfrm>
            <a:off x="3597910" y="2108201"/>
            <a:ext cx="4174490" cy="3467100"/>
          </a:xfrm>
          <a:custGeom>
            <a:avLst/>
            <a:gdLst>
              <a:gd name="connsiteX0" fmla="*/ 0 w 4178300"/>
              <a:gd name="connsiteY0" fmla="*/ 1866900 h 3457575"/>
              <a:gd name="connsiteX1" fmla="*/ 473075 w 4178300"/>
              <a:gd name="connsiteY1" fmla="*/ 1209675 h 3457575"/>
              <a:gd name="connsiteX2" fmla="*/ 1038225 w 4178300"/>
              <a:gd name="connsiteY2" fmla="*/ 577850 h 3457575"/>
              <a:gd name="connsiteX3" fmla="*/ 1841500 w 4178300"/>
              <a:gd name="connsiteY3" fmla="*/ 0 h 3457575"/>
              <a:gd name="connsiteX4" fmla="*/ 2638425 w 4178300"/>
              <a:gd name="connsiteY4" fmla="*/ 469900 h 3457575"/>
              <a:gd name="connsiteX5" fmla="*/ 3352800 w 4178300"/>
              <a:gd name="connsiteY5" fmla="*/ 1387475 h 3457575"/>
              <a:gd name="connsiteX6" fmla="*/ 4171950 w 4178300"/>
              <a:gd name="connsiteY6" fmla="*/ 2336800 h 3457575"/>
              <a:gd name="connsiteX7" fmla="*/ 4178300 w 4178300"/>
              <a:gd name="connsiteY7" fmla="*/ 3457575 h 3457575"/>
              <a:gd name="connsiteX8" fmla="*/ 3368675 w 4178300"/>
              <a:gd name="connsiteY8" fmla="*/ 3429000 h 3457575"/>
              <a:gd name="connsiteX9" fmla="*/ 2603500 w 4178300"/>
              <a:gd name="connsiteY9" fmla="*/ 3381375 h 3457575"/>
              <a:gd name="connsiteX10" fmla="*/ 1831975 w 4178300"/>
              <a:gd name="connsiteY10" fmla="*/ 3127375 h 3457575"/>
              <a:gd name="connsiteX11" fmla="*/ 1047750 w 4178300"/>
              <a:gd name="connsiteY11" fmla="*/ 2495550 h 3457575"/>
              <a:gd name="connsiteX12" fmla="*/ 365125 w 4178300"/>
              <a:gd name="connsiteY12" fmla="*/ 1965325 h 3457575"/>
              <a:gd name="connsiteX13" fmla="*/ 0 w 4178300"/>
              <a:gd name="connsiteY13" fmla="*/ 1866900 h 3457575"/>
              <a:gd name="connsiteX0" fmla="*/ 0 w 4178300"/>
              <a:gd name="connsiteY0" fmla="*/ 1866900 h 3457575"/>
              <a:gd name="connsiteX1" fmla="*/ 473075 w 4178300"/>
              <a:gd name="connsiteY1" fmla="*/ 1209675 h 3457575"/>
              <a:gd name="connsiteX2" fmla="*/ 1038225 w 4178300"/>
              <a:gd name="connsiteY2" fmla="*/ 577850 h 3457575"/>
              <a:gd name="connsiteX3" fmla="*/ 1841500 w 4178300"/>
              <a:gd name="connsiteY3" fmla="*/ 0 h 3457575"/>
              <a:gd name="connsiteX4" fmla="*/ 2197100 w 4178300"/>
              <a:gd name="connsiteY4" fmla="*/ 219075 h 3457575"/>
              <a:gd name="connsiteX5" fmla="*/ 2638425 w 4178300"/>
              <a:gd name="connsiteY5" fmla="*/ 469900 h 3457575"/>
              <a:gd name="connsiteX6" fmla="*/ 3352800 w 4178300"/>
              <a:gd name="connsiteY6" fmla="*/ 1387475 h 3457575"/>
              <a:gd name="connsiteX7" fmla="*/ 4171950 w 4178300"/>
              <a:gd name="connsiteY7" fmla="*/ 2336800 h 3457575"/>
              <a:gd name="connsiteX8" fmla="*/ 4178300 w 4178300"/>
              <a:gd name="connsiteY8" fmla="*/ 3457575 h 3457575"/>
              <a:gd name="connsiteX9" fmla="*/ 3368675 w 4178300"/>
              <a:gd name="connsiteY9" fmla="*/ 3429000 h 3457575"/>
              <a:gd name="connsiteX10" fmla="*/ 2603500 w 4178300"/>
              <a:gd name="connsiteY10" fmla="*/ 3381375 h 3457575"/>
              <a:gd name="connsiteX11" fmla="*/ 1831975 w 4178300"/>
              <a:gd name="connsiteY11" fmla="*/ 3127375 h 3457575"/>
              <a:gd name="connsiteX12" fmla="*/ 1047750 w 4178300"/>
              <a:gd name="connsiteY12" fmla="*/ 2495550 h 3457575"/>
              <a:gd name="connsiteX13" fmla="*/ 365125 w 4178300"/>
              <a:gd name="connsiteY13" fmla="*/ 1965325 h 3457575"/>
              <a:gd name="connsiteX14" fmla="*/ 0 w 4178300"/>
              <a:gd name="connsiteY14" fmla="*/ 1866900 h 3457575"/>
              <a:gd name="connsiteX0" fmla="*/ 0 w 4178300"/>
              <a:gd name="connsiteY0" fmla="*/ 1866900 h 3457575"/>
              <a:gd name="connsiteX1" fmla="*/ 473075 w 4178300"/>
              <a:gd name="connsiteY1" fmla="*/ 1209675 h 3457575"/>
              <a:gd name="connsiteX2" fmla="*/ 1038225 w 4178300"/>
              <a:gd name="connsiteY2" fmla="*/ 577850 h 3457575"/>
              <a:gd name="connsiteX3" fmla="*/ 1841500 w 4178300"/>
              <a:gd name="connsiteY3" fmla="*/ 0 h 3457575"/>
              <a:gd name="connsiteX4" fmla="*/ 2228850 w 4178300"/>
              <a:gd name="connsiteY4" fmla="*/ 111125 h 3457575"/>
              <a:gd name="connsiteX5" fmla="*/ 2638425 w 4178300"/>
              <a:gd name="connsiteY5" fmla="*/ 469900 h 3457575"/>
              <a:gd name="connsiteX6" fmla="*/ 3352800 w 4178300"/>
              <a:gd name="connsiteY6" fmla="*/ 1387475 h 3457575"/>
              <a:gd name="connsiteX7" fmla="*/ 4171950 w 4178300"/>
              <a:gd name="connsiteY7" fmla="*/ 2336800 h 3457575"/>
              <a:gd name="connsiteX8" fmla="*/ 4178300 w 4178300"/>
              <a:gd name="connsiteY8" fmla="*/ 3457575 h 3457575"/>
              <a:gd name="connsiteX9" fmla="*/ 3368675 w 4178300"/>
              <a:gd name="connsiteY9" fmla="*/ 3429000 h 3457575"/>
              <a:gd name="connsiteX10" fmla="*/ 2603500 w 4178300"/>
              <a:gd name="connsiteY10" fmla="*/ 3381375 h 3457575"/>
              <a:gd name="connsiteX11" fmla="*/ 1831975 w 4178300"/>
              <a:gd name="connsiteY11" fmla="*/ 3127375 h 3457575"/>
              <a:gd name="connsiteX12" fmla="*/ 1047750 w 4178300"/>
              <a:gd name="connsiteY12" fmla="*/ 2495550 h 3457575"/>
              <a:gd name="connsiteX13" fmla="*/ 365125 w 4178300"/>
              <a:gd name="connsiteY13" fmla="*/ 1965325 h 3457575"/>
              <a:gd name="connsiteX14" fmla="*/ 0 w 4178300"/>
              <a:gd name="connsiteY14" fmla="*/ 1866900 h 3457575"/>
              <a:gd name="connsiteX0" fmla="*/ 0 w 4178300"/>
              <a:gd name="connsiteY0" fmla="*/ 1866900 h 3457575"/>
              <a:gd name="connsiteX1" fmla="*/ 473075 w 4178300"/>
              <a:gd name="connsiteY1" fmla="*/ 1209675 h 3457575"/>
              <a:gd name="connsiteX2" fmla="*/ 1038225 w 4178300"/>
              <a:gd name="connsiteY2" fmla="*/ 577850 h 3457575"/>
              <a:gd name="connsiteX3" fmla="*/ 1485900 w 4178300"/>
              <a:gd name="connsiteY3" fmla="*/ 260350 h 3457575"/>
              <a:gd name="connsiteX4" fmla="*/ 1841500 w 4178300"/>
              <a:gd name="connsiteY4" fmla="*/ 0 h 3457575"/>
              <a:gd name="connsiteX5" fmla="*/ 2228850 w 4178300"/>
              <a:gd name="connsiteY5" fmla="*/ 111125 h 3457575"/>
              <a:gd name="connsiteX6" fmla="*/ 2638425 w 4178300"/>
              <a:gd name="connsiteY6" fmla="*/ 469900 h 3457575"/>
              <a:gd name="connsiteX7" fmla="*/ 3352800 w 4178300"/>
              <a:gd name="connsiteY7" fmla="*/ 1387475 h 3457575"/>
              <a:gd name="connsiteX8" fmla="*/ 4171950 w 4178300"/>
              <a:gd name="connsiteY8" fmla="*/ 2336800 h 3457575"/>
              <a:gd name="connsiteX9" fmla="*/ 4178300 w 4178300"/>
              <a:gd name="connsiteY9" fmla="*/ 3457575 h 3457575"/>
              <a:gd name="connsiteX10" fmla="*/ 3368675 w 4178300"/>
              <a:gd name="connsiteY10" fmla="*/ 3429000 h 3457575"/>
              <a:gd name="connsiteX11" fmla="*/ 2603500 w 4178300"/>
              <a:gd name="connsiteY11" fmla="*/ 3381375 h 3457575"/>
              <a:gd name="connsiteX12" fmla="*/ 1831975 w 4178300"/>
              <a:gd name="connsiteY12" fmla="*/ 3127375 h 3457575"/>
              <a:gd name="connsiteX13" fmla="*/ 1047750 w 4178300"/>
              <a:gd name="connsiteY13" fmla="*/ 2495550 h 3457575"/>
              <a:gd name="connsiteX14" fmla="*/ 365125 w 4178300"/>
              <a:gd name="connsiteY14" fmla="*/ 1965325 h 3457575"/>
              <a:gd name="connsiteX15" fmla="*/ 0 w 4178300"/>
              <a:gd name="connsiteY15" fmla="*/ 1866900 h 3457575"/>
              <a:gd name="connsiteX0" fmla="*/ 0 w 4178300"/>
              <a:gd name="connsiteY0" fmla="*/ 1866900 h 3457575"/>
              <a:gd name="connsiteX1" fmla="*/ 473075 w 4178300"/>
              <a:gd name="connsiteY1" fmla="*/ 1209675 h 3457575"/>
              <a:gd name="connsiteX2" fmla="*/ 1038225 w 4178300"/>
              <a:gd name="connsiteY2" fmla="*/ 577850 h 3457575"/>
              <a:gd name="connsiteX3" fmla="*/ 1466850 w 4178300"/>
              <a:gd name="connsiteY3" fmla="*/ 155575 h 3457575"/>
              <a:gd name="connsiteX4" fmla="*/ 1841500 w 4178300"/>
              <a:gd name="connsiteY4" fmla="*/ 0 h 3457575"/>
              <a:gd name="connsiteX5" fmla="*/ 2228850 w 4178300"/>
              <a:gd name="connsiteY5" fmla="*/ 111125 h 3457575"/>
              <a:gd name="connsiteX6" fmla="*/ 2638425 w 4178300"/>
              <a:gd name="connsiteY6" fmla="*/ 469900 h 3457575"/>
              <a:gd name="connsiteX7" fmla="*/ 3352800 w 4178300"/>
              <a:gd name="connsiteY7" fmla="*/ 1387475 h 3457575"/>
              <a:gd name="connsiteX8" fmla="*/ 4171950 w 4178300"/>
              <a:gd name="connsiteY8" fmla="*/ 2336800 h 3457575"/>
              <a:gd name="connsiteX9" fmla="*/ 4178300 w 4178300"/>
              <a:gd name="connsiteY9" fmla="*/ 3457575 h 3457575"/>
              <a:gd name="connsiteX10" fmla="*/ 3368675 w 4178300"/>
              <a:gd name="connsiteY10" fmla="*/ 3429000 h 3457575"/>
              <a:gd name="connsiteX11" fmla="*/ 2603500 w 4178300"/>
              <a:gd name="connsiteY11" fmla="*/ 3381375 h 3457575"/>
              <a:gd name="connsiteX12" fmla="*/ 1831975 w 4178300"/>
              <a:gd name="connsiteY12" fmla="*/ 3127375 h 3457575"/>
              <a:gd name="connsiteX13" fmla="*/ 1047750 w 4178300"/>
              <a:gd name="connsiteY13" fmla="*/ 2495550 h 3457575"/>
              <a:gd name="connsiteX14" fmla="*/ 365125 w 4178300"/>
              <a:gd name="connsiteY14" fmla="*/ 1965325 h 3457575"/>
              <a:gd name="connsiteX15" fmla="*/ 0 w 4178300"/>
              <a:gd name="connsiteY15" fmla="*/ 1866900 h 3457575"/>
              <a:gd name="connsiteX0" fmla="*/ 0 w 4178300"/>
              <a:gd name="connsiteY0" fmla="*/ 1866900 h 3457575"/>
              <a:gd name="connsiteX1" fmla="*/ 473075 w 4178300"/>
              <a:gd name="connsiteY1" fmla="*/ 1209675 h 3457575"/>
              <a:gd name="connsiteX2" fmla="*/ 1038225 w 4178300"/>
              <a:gd name="connsiteY2" fmla="*/ 577850 h 3457575"/>
              <a:gd name="connsiteX3" fmla="*/ 1466850 w 4178300"/>
              <a:gd name="connsiteY3" fmla="*/ 155575 h 3457575"/>
              <a:gd name="connsiteX4" fmla="*/ 1841500 w 4178300"/>
              <a:gd name="connsiteY4" fmla="*/ 0 h 3457575"/>
              <a:gd name="connsiteX5" fmla="*/ 2228850 w 4178300"/>
              <a:gd name="connsiteY5" fmla="*/ 111125 h 3457575"/>
              <a:gd name="connsiteX6" fmla="*/ 2638425 w 4178300"/>
              <a:gd name="connsiteY6" fmla="*/ 469900 h 3457575"/>
              <a:gd name="connsiteX7" fmla="*/ 3352800 w 4178300"/>
              <a:gd name="connsiteY7" fmla="*/ 1387475 h 3457575"/>
              <a:gd name="connsiteX8" fmla="*/ 4171950 w 4178300"/>
              <a:gd name="connsiteY8" fmla="*/ 2336800 h 3457575"/>
              <a:gd name="connsiteX9" fmla="*/ 4178300 w 4178300"/>
              <a:gd name="connsiteY9" fmla="*/ 3457575 h 3457575"/>
              <a:gd name="connsiteX10" fmla="*/ 3368675 w 4178300"/>
              <a:gd name="connsiteY10" fmla="*/ 3429000 h 3457575"/>
              <a:gd name="connsiteX11" fmla="*/ 2603500 w 4178300"/>
              <a:gd name="connsiteY11" fmla="*/ 3381375 h 3457575"/>
              <a:gd name="connsiteX12" fmla="*/ 1831975 w 4178300"/>
              <a:gd name="connsiteY12" fmla="*/ 3127375 h 3457575"/>
              <a:gd name="connsiteX13" fmla="*/ 1054100 w 4178300"/>
              <a:gd name="connsiteY13" fmla="*/ 2486025 h 3457575"/>
              <a:gd name="connsiteX14" fmla="*/ 365125 w 4178300"/>
              <a:gd name="connsiteY14" fmla="*/ 1965325 h 3457575"/>
              <a:gd name="connsiteX15" fmla="*/ 0 w 4178300"/>
              <a:gd name="connsiteY15" fmla="*/ 1866900 h 3457575"/>
              <a:gd name="connsiteX0" fmla="*/ 0 w 4178300"/>
              <a:gd name="connsiteY0" fmla="*/ 1866900 h 3457575"/>
              <a:gd name="connsiteX1" fmla="*/ 473075 w 4178300"/>
              <a:gd name="connsiteY1" fmla="*/ 1209675 h 3457575"/>
              <a:gd name="connsiteX2" fmla="*/ 1038225 w 4178300"/>
              <a:gd name="connsiteY2" fmla="*/ 577850 h 3457575"/>
              <a:gd name="connsiteX3" fmla="*/ 1466850 w 4178300"/>
              <a:gd name="connsiteY3" fmla="*/ 155575 h 3457575"/>
              <a:gd name="connsiteX4" fmla="*/ 1841500 w 4178300"/>
              <a:gd name="connsiteY4" fmla="*/ 0 h 3457575"/>
              <a:gd name="connsiteX5" fmla="*/ 2228850 w 4178300"/>
              <a:gd name="connsiteY5" fmla="*/ 111125 h 3457575"/>
              <a:gd name="connsiteX6" fmla="*/ 2638425 w 4178300"/>
              <a:gd name="connsiteY6" fmla="*/ 469900 h 3457575"/>
              <a:gd name="connsiteX7" fmla="*/ 3352800 w 4178300"/>
              <a:gd name="connsiteY7" fmla="*/ 1387475 h 3457575"/>
              <a:gd name="connsiteX8" fmla="*/ 4171950 w 4178300"/>
              <a:gd name="connsiteY8" fmla="*/ 2336800 h 3457575"/>
              <a:gd name="connsiteX9" fmla="*/ 4178300 w 4178300"/>
              <a:gd name="connsiteY9" fmla="*/ 3457575 h 3457575"/>
              <a:gd name="connsiteX10" fmla="*/ 3778250 w 4178300"/>
              <a:gd name="connsiteY10" fmla="*/ 3441700 h 3457575"/>
              <a:gd name="connsiteX11" fmla="*/ 3368675 w 4178300"/>
              <a:gd name="connsiteY11" fmla="*/ 3429000 h 3457575"/>
              <a:gd name="connsiteX12" fmla="*/ 2603500 w 4178300"/>
              <a:gd name="connsiteY12" fmla="*/ 3381375 h 3457575"/>
              <a:gd name="connsiteX13" fmla="*/ 1831975 w 4178300"/>
              <a:gd name="connsiteY13" fmla="*/ 3127375 h 3457575"/>
              <a:gd name="connsiteX14" fmla="*/ 1054100 w 4178300"/>
              <a:gd name="connsiteY14" fmla="*/ 2486025 h 3457575"/>
              <a:gd name="connsiteX15" fmla="*/ 365125 w 4178300"/>
              <a:gd name="connsiteY15" fmla="*/ 1965325 h 3457575"/>
              <a:gd name="connsiteX16" fmla="*/ 0 w 4178300"/>
              <a:gd name="connsiteY16" fmla="*/ 1866900 h 3457575"/>
              <a:gd name="connsiteX0" fmla="*/ 0 w 4178300"/>
              <a:gd name="connsiteY0" fmla="*/ 1866900 h 3467100"/>
              <a:gd name="connsiteX1" fmla="*/ 473075 w 4178300"/>
              <a:gd name="connsiteY1" fmla="*/ 1209675 h 3467100"/>
              <a:gd name="connsiteX2" fmla="*/ 1038225 w 4178300"/>
              <a:gd name="connsiteY2" fmla="*/ 577850 h 3467100"/>
              <a:gd name="connsiteX3" fmla="*/ 1466850 w 4178300"/>
              <a:gd name="connsiteY3" fmla="*/ 155575 h 3467100"/>
              <a:gd name="connsiteX4" fmla="*/ 1841500 w 4178300"/>
              <a:gd name="connsiteY4" fmla="*/ 0 h 3467100"/>
              <a:gd name="connsiteX5" fmla="*/ 2228850 w 4178300"/>
              <a:gd name="connsiteY5" fmla="*/ 111125 h 3467100"/>
              <a:gd name="connsiteX6" fmla="*/ 2638425 w 4178300"/>
              <a:gd name="connsiteY6" fmla="*/ 469900 h 3467100"/>
              <a:gd name="connsiteX7" fmla="*/ 3352800 w 4178300"/>
              <a:gd name="connsiteY7" fmla="*/ 1387475 h 3467100"/>
              <a:gd name="connsiteX8" fmla="*/ 4171950 w 4178300"/>
              <a:gd name="connsiteY8" fmla="*/ 2336800 h 3467100"/>
              <a:gd name="connsiteX9" fmla="*/ 4178300 w 4178300"/>
              <a:gd name="connsiteY9" fmla="*/ 3457575 h 3467100"/>
              <a:gd name="connsiteX10" fmla="*/ 3835400 w 4178300"/>
              <a:gd name="connsiteY10" fmla="*/ 3467100 h 3467100"/>
              <a:gd name="connsiteX11" fmla="*/ 3368675 w 4178300"/>
              <a:gd name="connsiteY11" fmla="*/ 3429000 h 3467100"/>
              <a:gd name="connsiteX12" fmla="*/ 2603500 w 4178300"/>
              <a:gd name="connsiteY12" fmla="*/ 3381375 h 3467100"/>
              <a:gd name="connsiteX13" fmla="*/ 1831975 w 4178300"/>
              <a:gd name="connsiteY13" fmla="*/ 3127375 h 3467100"/>
              <a:gd name="connsiteX14" fmla="*/ 1054100 w 4178300"/>
              <a:gd name="connsiteY14" fmla="*/ 2486025 h 3467100"/>
              <a:gd name="connsiteX15" fmla="*/ 365125 w 4178300"/>
              <a:gd name="connsiteY15" fmla="*/ 1965325 h 3467100"/>
              <a:gd name="connsiteX16" fmla="*/ 0 w 4178300"/>
              <a:gd name="connsiteY16" fmla="*/ 1866900 h 3467100"/>
              <a:gd name="connsiteX0" fmla="*/ 0 w 4178300"/>
              <a:gd name="connsiteY0" fmla="*/ 1866900 h 3467100"/>
              <a:gd name="connsiteX1" fmla="*/ 473075 w 4178300"/>
              <a:gd name="connsiteY1" fmla="*/ 1209675 h 3467100"/>
              <a:gd name="connsiteX2" fmla="*/ 1038225 w 4178300"/>
              <a:gd name="connsiteY2" fmla="*/ 577850 h 3467100"/>
              <a:gd name="connsiteX3" fmla="*/ 1466850 w 4178300"/>
              <a:gd name="connsiteY3" fmla="*/ 155575 h 3467100"/>
              <a:gd name="connsiteX4" fmla="*/ 1841500 w 4178300"/>
              <a:gd name="connsiteY4" fmla="*/ 0 h 3467100"/>
              <a:gd name="connsiteX5" fmla="*/ 2228850 w 4178300"/>
              <a:gd name="connsiteY5" fmla="*/ 111125 h 3467100"/>
              <a:gd name="connsiteX6" fmla="*/ 2638425 w 4178300"/>
              <a:gd name="connsiteY6" fmla="*/ 469900 h 3467100"/>
              <a:gd name="connsiteX7" fmla="*/ 3352800 w 4178300"/>
              <a:gd name="connsiteY7" fmla="*/ 1387475 h 3467100"/>
              <a:gd name="connsiteX8" fmla="*/ 4171950 w 4178300"/>
              <a:gd name="connsiteY8" fmla="*/ 2336800 h 3467100"/>
              <a:gd name="connsiteX9" fmla="*/ 4178300 w 4178300"/>
              <a:gd name="connsiteY9" fmla="*/ 3457575 h 3467100"/>
              <a:gd name="connsiteX10" fmla="*/ 3835400 w 4178300"/>
              <a:gd name="connsiteY10" fmla="*/ 3467100 h 3467100"/>
              <a:gd name="connsiteX11" fmla="*/ 3368675 w 4178300"/>
              <a:gd name="connsiteY11" fmla="*/ 3429000 h 3467100"/>
              <a:gd name="connsiteX12" fmla="*/ 2603500 w 4178300"/>
              <a:gd name="connsiteY12" fmla="*/ 3381375 h 3467100"/>
              <a:gd name="connsiteX13" fmla="*/ 2209800 w 4178300"/>
              <a:gd name="connsiteY13" fmla="*/ 3241674 h 3467100"/>
              <a:gd name="connsiteX14" fmla="*/ 1831975 w 4178300"/>
              <a:gd name="connsiteY14" fmla="*/ 3127375 h 3467100"/>
              <a:gd name="connsiteX15" fmla="*/ 1054100 w 4178300"/>
              <a:gd name="connsiteY15" fmla="*/ 2486025 h 3467100"/>
              <a:gd name="connsiteX16" fmla="*/ 365125 w 4178300"/>
              <a:gd name="connsiteY16" fmla="*/ 1965325 h 3467100"/>
              <a:gd name="connsiteX17" fmla="*/ 0 w 4178300"/>
              <a:gd name="connsiteY17" fmla="*/ 1866900 h 3467100"/>
              <a:gd name="connsiteX0" fmla="*/ 0 w 4178300"/>
              <a:gd name="connsiteY0" fmla="*/ 1866900 h 3467100"/>
              <a:gd name="connsiteX1" fmla="*/ 473075 w 4178300"/>
              <a:gd name="connsiteY1" fmla="*/ 1209675 h 3467100"/>
              <a:gd name="connsiteX2" fmla="*/ 1038225 w 4178300"/>
              <a:gd name="connsiteY2" fmla="*/ 577850 h 3467100"/>
              <a:gd name="connsiteX3" fmla="*/ 1466850 w 4178300"/>
              <a:gd name="connsiteY3" fmla="*/ 155575 h 3467100"/>
              <a:gd name="connsiteX4" fmla="*/ 1841500 w 4178300"/>
              <a:gd name="connsiteY4" fmla="*/ 0 h 3467100"/>
              <a:gd name="connsiteX5" fmla="*/ 2228850 w 4178300"/>
              <a:gd name="connsiteY5" fmla="*/ 111125 h 3467100"/>
              <a:gd name="connsiteX6" fmla="*/ 2638425 w 4178300"/>
              <a:gd name="connsiteY6" fmla="*/ 469900 h 3467100"/>
              <a:gd name="connsiteX7" fmla="*/ 3352800 w 4178300"/>
              <a:gd name="connsiteY7" fmla="*/ 1387475 h 3467100"/>
              <a:gd name="connsiteX8" fmla="*/ 4171950 w 4178300"/>
              <a:gd name="connsiteY8" fmla="*/ 2336800 h 3467100"/>
              <a:gd name="connsiteX9" fmla="*/ 4178300 w 4178300"/>
              <a:gd name="connsiteY9" fmla="*/ 3457575 h 3467100"/>
              <a:gd name="connsiteX10" fmla="*/ 3835400 w 4178300"/>
              <a:gd name="connsiteY10" fmla="*/ 3467100 h 3467100"/>
              <a:gd name="connsiteX11" fmla="*/ 3368675 w 4178300"/>
              <a:gd name="connsiteY11" fmla="*/ 3429000 h 3467100"/>
              <a:gd name="connsiteX12" fmla="*/ 2603500 w 4178300"/>
              <a:gd name="connsiteY12" fmla="*/ 3381375 h 3467100"/>
              <a:gd name="connsiteX13" fmla="*/ 2206625 w 4178300"/>
              <a:gd name="connsiteY13" fmla="*/ 3260724 h 3467100"/>
              <a:gd name="connsiteX14" fmla="*/ 1831975 w 4178300"/>
              <a:gd name="connsiteY14" fmla="*/ 3127375 h 3467100"/>
              <a:gd name="connsiteX15" fmla="*/ 1054100 w 4178300"/>
              <a:gd name="connsiteY15" fmla="*/ 2486025 h 3467100"/>
              <a:gd name="connsiteX16" fmla="*/ 365125 w 4178300"/>
              <a:gd name="connsiteY16" fmla="*/ 1965325 h 3467100"/>
              <a:gd name="connsiteX17" fmla="*/ 0 w 4178300"/>
              <a:gd name="connsiteY17" fmla="*/ 1866900 h 3467100"/>
              <a:gd name="connsiteX0" fmla="*/ 0 w 4178300"/>
              <a:gd name="connsiteY0" fmla="*/ 1866900 h 3467100"/>
              <a:gd name="connsiteX1" fmla="*/ 473075 w 4178300"/>
              <a:gd name="connsiteY1" fmla="*/ 1209675 h 3467100"/>
              <a:gd name="connsiteX2" fmla="*/ 1038225 w 4178300"/>
              <a:gd name="connsiteY2" fmla="*/ 577850 h 3467100"/>
              <a:gd name="connsiteX3" fmla="*/ 1466850 w 4178300"/>
              <a:gd name="connsiteY3" fmla="*/ 155575 h 3467100"/>
              <a:gd name="connsiteX4" fmla="*/ 1841500 w 4178300"/>
              <a:gd name="connsiteY4" fmla="*/ 0 h 3467100"/>
              <a:gd name="connsiteX5" fmla="*/ 2228850 w 4178300"/>
              <a:gd name="connsiteY5" fmla="*/ 111125 h 3467100"/>
              <a:gd name="connsiteX6" fmla="*/ 2638425 w 4178300"/>
              <a:gd name="connsiteY6" fmla="*/ 469900 h 3467100"/>
              <a:gd name="connsiteX7" fmla="*/ 2965450 w 4178300"/>
              <a:gd name="connsiteY7" fmla="*/ 885824 h 3467100"/>
              <a:gd name="connsiteX8" fmla="*/ 3352800 w 4178300"/>
              <a:gd name="connsiteY8" fmla="*/ 1387475 h 3467100"/>
              <a:gd name="connsiteX9" fmla="*/ 4171950 w 4178300"/>
              <a:gd name="connsiteY9" fmla="*/ 2336800 h 3467100"/>
              <a:gd name="connsiteX10" fmla="*/ 4178300 w 4178300"/>
              <a:gd name="connsiteY10" fmla="*/ 3457575 h 3467100"/>
              <a:gd name="connsiteX11" fmla="*/ 3835400 w 4178300"/>
              <a:gd name="connsiteY11" fmla="*/ 3467100 h 3467100"/>
              <a:gd name="connsiteX12" fmla="*/ 3368675 w 4178300"/>
              <a:gd name="connsiteY12" fmla="*/ 3429000 h 3467100"/>
              <a:gd name="connsiteX13" fmla="*/ 2603500 w 4178300"/>
              <a:gd name="connsiteY13" fmla="*/ 3381375 h 3467100"/>
              <a:gd name="connsiteX14" fmla="*/ 2206625 w 4178300"/>
              <a:gd name="connsiteY14" fmla="*/ 3260724 h 3467100"/>
              <a:gd name="connsiteX15" fmla="*/ 1831975 w 4178300"/>
              <a:gd name="connsiteY15" fmla="*/ 3127375 h 3467100"/>
              <a:gd name="connsiteX16" fmla="*/ 1054100 w 4178300"/>
              <a:gd name="connsiteY16" fmla="*/ 2486025 h 3467100"/>
              <a:gd name="connsiteX17" fmla="*/ 365125 w 4178300"/>
              <a:gd name="connsiteY17" fmla="*/ 1965325 h 3467100"/>
              <a:gd name="connsiteX18" fmla="*/ 0 w 4178300"/>
              <a:gd name="connsiteY18" fmla="*/ 1866900 h 3467100"/>
              <a:gd name="connsiteX0" fmla="*/ 0 w 4178300"/>
              <a:gd name="connsiteY0" fmla="*/ 1866900 h 3467100"/>
              <a:gd name="connsiteX1" fmla="*/ 473075 w 4178300"/>
              <a:gd name="connsiteY1" fmla="*/ 1209675 h 3467100"/>
              <a:gd name="connsiteX2" fmla="*/ 1038225 w 4178300"/>
              <a:gd name="connsiteY2" fmla="*/ 577850 h 3467100"/>
              <a:gd name="connsiteX3" fmla="*/ 1466850 w 4178300"/>
              <a:gd name="connsiteY3" fmla="*/ 155575 h 3467100"/>
              <a:gd name="connsiteX4" fmla="*/ 1841500 w 4178300"/>
              <a:gd name="connsiteY4" fmla="*/ 0 h 3467100"/>
              <a:gd name="connsiteX5" fmla="*/ 2228850 w 4178300"/>
              <a:gd name="connsiteY5" fmla="*/ 111125 h 3467100"/>
              <a:gd name="connsiteX6" fmla="*/ 2638425 w 4178300"/>
              <a:gd name="connsiteY6" fmla="*/ 469900 h 3467100"/>
              <a:gd name="connsiteX7" fmla="*/ 2968625 w 4178300"/>
              <a:gd name="connsiteY7" fmla="*/ 873124 h 3467100"/>
              <a:gd name="connsiteX8" fmla="*/ 3352800 w 4178300"/>
              <a:gd name="connsiteY8" fmla="*/ 1387475 h 3467100"/>
              <a:gd name="connsiteX9" fmla="*/ 4171950 w 4178300"/>
              <a:gd name="connsiteY9" fmla="*/ 2336800 h 3467100"/>
              <a:gd name="connsiteX10" fmla="*/ 4178300 w 4178300"/>
              <a:gd name="connsiteY10" fmla="*/ 3457575 h 3467100"/>
              <a:gd name="connsiteX11" fmla="*/ 3835400 w 4178300"/>
              <a:gd name="connsiteY11" fmla="*/ 3467100 h 3467100"/>
              <a:gd name="connsiteX12" fmla="*/ 3368675 w 4178300"/>
              <a:gd name="connsiteY12" fmla="*/ 3429000 h 3467100"/>
              <a:gd name="connsiteX13" fmla="*/ 2603500 w 4178300"/>
              <a:gd name="connsiteY13" fmla="*/ 3381375 h 3467100"/>
              <a:gd name="connsiteX14" fmla="*/ 2206625 w 4178300"/>
              <a:gd name="connsiteY14" fmla="*/ 3260724 h 3467100"/>
              <a:gd name="connsiteX15" fmla="*/ 1831975 w 4178300"/>
              <a:gd name="connsiteY15" fmla="*/ 3127375 h 3467100"/>
              <a:gd name="connsiteX16" fmla="*/ 1054100 w 4178300"/>
              <a:gd name="connsiteY16" fmla="*/ 2486025 h 3467100"/>
              <a:gd name="connsiteX17" fmla="*/ 365125 w 4178300"/>
              <a:gd name="connsiteY17" fmla="*/ 1965325 h 3467100"/>
              <a:gd name="connsiteX18" fmla="*/ 0 w 4178300"/>
              <a:gd name="connsiteY18" fmla="*/ 1866900 h 3467100"/>
              <a:gd name="connsiteX0" fmla="*/ 0 w 4178300"/>
              <a:gd name="connsiteY0" fmla="*/ 1866900 h 3467100"/>
              <a:gd name="connsiteX1" fmla="*/ 473075 w 4178300"/>
              <a:gd name="connsiteY1" fmla="*/ 1209675 h 3467100"/>
              <a:gd name="connsiteX2" fmla="*/ 1038225 w 4178300"/>
              <a:gd name="connsiteY2" fmla="*/ 577850 h 3467100"/>
              <a:gd name="connsiteX3" fmla="*/ 1466850 w 4178300"/>
              <a:gd name="connsiteY3" fmla="*/ 155575 h 3467100"/>
              <a:gd name="connsiteX4" fmla="*/ 1841500 w 4178300"/>
              <a:gd name="connsiteY4" fmla="*/ 0 h 3467100"/>
              <a:gd name="connsiteX5" fmla="*/ 2228850 w 4178300"/>
              <a:gd name="connsiteY5" fmla="*/ 111125 h 3467100"/>
              <a:gd name="connsiteX6" fmla="*/ 2638425 w 4178300"/>
              <a:gd name="connsiteY6" fmla="*/ 469900 h 3467100"/>
              <a:gd name="connsiteX7" fmla="*/ 2968625 w 4178300"/>
              <a:gd name="connsiteY7" fmla="*/ 873124 h 3467100"/>
              <a:gd name="connsiteX8" fmla="*/ 3352800 w 4178300"/>
              <a:gd name="connsiteY8" fmla="*/ 1387475 h 3467100"/>
              <a:gd name="connsiteX9" fmla="*/ 4171950 w 4178300"/>
              <a:gd name="connsiteY9" fmla="*/ 2336800 h 3467100"/>
              <a:gd name="connsiteX10" fmla="*/ 4178300 w 4178300"/>
              <a:gd name="connsiteY10" fmla="*/ 3457575 h 3467100"/>
              <a:gd name="connsiteX11" fmla="*/ 3835400 w 4178300"/>
              <a:gd name="connsiteY11" fmla="*/ 3467100 h 3467100"/>
              <a:gd name="connsiteX12" fmla="*/ 3368675 w 4178300"/>
              <a:gd name="connsiteY12" fmla="*/ 3429000 h 3467100"/>
              <a:gd name="connsiteX13" fmla="*/ 2603500 w 4178300"/>
              <a:gd name="connsiteY13" fmla="*/ 3381375 h 3467100"/>
              <a:gd name="connsiteX14" fmla="*/ 2206625 w 4178300"/>
              <a:gd name="connsiteY14" fmla="*/ 3260724 h 3467100"/>
              <a:gd name="connsiteX15" fmla="*/ 1831975 w 4178300"/>
              <a:gd name="connsiteY15" fmla="*/ 3127375 h 3467100"/>
              <a:gd name="connsiteX16" fmla="*/ 1054100 w 4178300"/>
              <a:gd name="connsiteY16" fmla="*/ 2486025 h 3467100"/>
              <a:gd name="connsiteX17" fmla="*/ 365125 w 4178300"/>
              <a:gd name="connsiteY17" fmla="*/ 1965325 h 3467100"/>
              <a:gd name="connsiteX18" fmla="*/ 171450 w 4178300"/>
              <a:gd name="connsiteY18" fmla="*/ 1911349 h 3467100"/>
              <a:gd name="connsiteX19" fmla="*/ 0 w 4178300"/>
              <a:gd name="connsiteY19" fmla="*/ 1866900 h 3467100"/>
              <a:gd name="connsiteX0" fmla="*/ 0 w 4178300"/>
              <a:gd name="connsiteY0" fmla="*/ 1866900 h 3467100"/>
              <a:gd name="connsiteX1" fmla="*/ 473075 w 4178300"/>
              <a:gd name="connsiteY1" fmla="*/ 1209675 h 3467100"/>
              <a:gd name="connsiteX2" fmla="*/ 1038225 w 4178300"/>
              <a:gd name="connsiteY2" fmla="*/ 577850 h 3467100"/>
              <a:gd name="connsiteX3" fmla="*/ 1466850 w 4178300"/>
              <a:gd name="connsiteY3" fmla="*/ 155575 h 3467100"/>
              <a:gd name="connsiteX4" fmla="*/ 1841500 w 4178300"/>
              <a:gd name="connsiteY4" fmla="*/ 0 h 3467100"/>
              <a:gd name="connsiteX5" fmla="*/ 2228850 w 4178300"/>
              <a:gd name="connsiteY5" fmla="*/ 111125 h 3467100"/>
              <a:gd name="connsiteX6" fmla="*/ 2638425 w 4178300"/>
              <a:gd name="connsiteY6" fmla="*/ 469900 h 3467100"/>
              <a:gd name="connsiteX7" fmla="*/ 2968625 w 4178300"/>
              <a:gd name="connsiteY7" fmla="*/ 873124 h 3467100"/>
              <a:gd name="connsiteX8" fmla="*/ 3352800 w 4178300"/>
              <a:gd name="connsiteY8" fmla="*/ 1387475 h 3467100"/>
              <a:gd name="connsiteX9" fmla="*/ 4171950 w 4178300"/>
              <a:gd name="connsiteY9" fmla="*/ 2336800 h 3467100"/>
              <a:gd name="connsiteX10" fmla="*/ 4178300 w 4178300"/>
              <a:gd name="connsiteY10" fmla="*/ 3457575 h 3467100"/>
              <a:gd name="connsiteX11" fmla="*/ 3835400 w 4178300"/>
              <a:gd name="connsiteY11" fmla="*/ 3467100 h 3467100"/>
              <a:gd name="connsiteX12" fmla="*/ 3368675 w 4178300"/>
              <a:gd name="connsiteY12" fmla="*/ 3429000 h 3467100"/>
              <a:gd name="connsiteX13" fmla="*/ 2603500 w 4178300"/>
              <a:gd name="connsiteY13" fmla="*/ 3381375 h 3467100"/>
              <a:gd name="connsiteX14" fmla="*/ 2206625 w 4178300"/>
              <a:gd name="connsiteY14" fmla="*/ 3260724 h 3467100"/>
              <a:gd name="connsiteX15" fmla="*/ 1831975 w 4178300"/>
              <a:gd name="connsiteY15" fmla="*/ 3127375 h 3467100"/>
              <a:gd name="connsiteX16" fmla="*/ 1054100 w 4178300"/>
              <a:gd name="connsiteY16" fmla="*/ 2486025 h 3467100"/>
              <a:gd name="connsiteX17" fmla="*/ 365125 w 4178300"/>
              <a:gd name="connsiteY17" fmla="*/ 1965325 h 3467100"/>
              <a:gd name="connsiteX18" fmla="*/ 177800 w 4178300"/>
              <a:gd name="connsiteY18" fmla="*/ 1898649 h 3467100"/>
              <a:gd name="connsiteX19" fmla="*/ 0 w 4178300"/>
              <a:gd name="connsiteY19" fmla="*/ 1866900 h 3467100"/>
              <a:gd name="connsiteX0" fmla="*/ 0 w 4174490"/>
              <a:gd name="connsiteY0" fmla="*/ 1855470 h 3467100"/>
              <a:gd name="connsiteX1" fmla="*/ 469265 w 4174490"/>
              <a:gd name="connsiteY1" fmla="*/ 1209675 h 3467100"/>
              <a:gd name="connsiteX2" fmla="*/ 1034415 w 4174490"/>
              <a:gd name="connsiteY2" fmla="*/ 577850 h 3467100"/>
              <a:gd name="connsiteX3" fmla="*/ 1463040 w 4174490"/>
              <a:gd name="connsiteY3" fmla="*/ 155575 h 3467100"/>
              <a:gd name="connsiteX4" fmla="*/ 1837690 w 4174490"/>
              <a:gd name="connsiteY4" fmla="*/ 0 h 3467100"/>
              <a:gd name="connsiteX5" fmla="*/ 2225040 w 4174490"/>
              <a:gd name="connsiteY5" fmla="*/ 111125 h 3467100"/>
              <a:gd name="connsiteX6" fmla="*/ 2634615 w 4174490"/>
              <a:gd name="connsiteY6" fmla="*/ 469900 h 3467100"/>
              <a:gd name="connsiteX7" fmla="*/ 2964815 w 4174490"/>
              <a:gd name="connsiteY7" fmla="*/ 873124 h 3467100"/>
              <a:gd name="connsiteX8" fmla="*/ 3348990 w 4174490"/>
              <a:gd name="connsiteY8" fmla="*/ 1387475 h 3467100"/>
              <a:gd name="connsiteX9" fmla="*/ 4168140 w 4174490"/>
              <a:gd name="connsiteY9" fmla="*/ 2336800 h 3467100"/>
              <a:gd name="connsiteX10" fmla="*/ 4174490 w 4174490"/>
              <a:gd name="connsiteY10" fmla="*/ 3457575 h 3467100"/>
              <a:gd name="connsiteX11" fmla="*/ 3831590 w 4174490"/>
              <a:gd name="connsiteY11" fmla="*/ 3467100 h 3467100"/>
              <a:gd name="connsiteX12" fmla="*/ 3364865 w 4174490"/>
              <a:gd name="connsiteY12" fmla="*/ 3429000 h 3467100"/>
              <a:gd name="connsiteX13" fmla="*/ 2599690 w 4174490"/>
              <a:gd name="connsiteY13" fmla="*/ 3381375 h 3467100"/>
              <a:gd name="connsiteX14" fmla="*/ 2202815 w 4174490"/>
              <a:gd name="connsiteY14" fmla="*/ 3260724 h 3467100"/>
              <a:gd name="connsiteX15" fmla="*/ 1828165 w 4174490"/>
              <a:gd name="connsiteY15" fmla="*/ 3127375 h 3467100"/>
              <a:gd name="connsiteX16" fmla="*/ 1050290 w 4174490"/>
              <a:gd name="connsiteY16" fmla="*/ 2486025 h 3467100"/>
              <a:gd name="connsiteX17" fmla="*/ 361315 w 4174490"/>
              <a:gd name="connsiteY17" fmla="*/ 1965325 h 3467100"/>
              <a:gd name="connsiteX18" fmla="*/ 173990 w 4174490"/>
              <a:gd name="connsiteY18" fmla="*/ 1898649 h 3467100"/>
              <a:gd name="connsiteX19" fmla="*/ 0 w 4174490"/>
              <a:gd name="connsiteY19" fmla="*/ 185547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74490" h="3467100">
                <a:moveTo>
                  <a:pt x="0" y="1855470"/>
                </a:moveTo>
                <a:lnTo>
                  <a:pt x="469265" y="1209675"/>
                </a:lnTo>
                <a:lnTo>
                  <a:pt x="1034415" y="577850"/>
                </a:lnTo>
                <a:lnTo>
                  <a:pt x="1463040" y="155575"/>
                </a:lnTo>
                <a:lnTo>
                  <a:pt x="1837690" y="0"/>
                </a:lnTo>
                <a:lnTo>
                  <a:pt x="2225040" y="111125"/>
                </a:lnTo>
                <a:lnTo>
                  <a:pt x="2634615" y="469900"/>
                </a:lnTo>
                <a:lnTo>
                  <a:pt x="2964815" y="873124"/>
                </a:lnTo>
                <a:lnTo>
                  <a:pt x="3348990" y="1387475"/>
                </a:lnTo>
                <a:lnTo>
                  <a:pt x="4168140" y="2336800"/>
                </a:lnTo>
                <a:cubicBezTo>
                  <a:pt x="4170257" y="2710392"/>
                  <a:pt x="4172373" y="3083983"/>
                  <a:pt x="4174490" y="3457575"/>
                </a:cubicBezTo>
                <a:lnTo>
                  <a:pt x="3831590" y="3467100"/>
                </a:lnTo>
                <a:lnTo>
                  <a:pt x="3364865" y="3429000"/>
                </a:lnTo>
                <a:lnTo>
                  <a:pt x="2599690" y="3381375"/>
                </a:lnTo>
                <a:lnTo>
                  <a:pt x="2202815" y="3260724"/>
                </a:lnTo>
                <a:lnTo>
                  <a:pt x="1828165" y="3127375"/>
                </a:lnTo>
                <a:lnTo>
                  <a:pt x="1050290" y="2486025"/>
                </a:lnTo>
                <a:lnTo>
                  <a:pt x="361315" y="1965325"/>
                </a:lnTo>
                <a:lnTo>
                  <a:pt x="173990" y="1898649"/>
                </a:lnTo>
                <a:lnTo>
                  <a:pt x="0" y="1855470"/>
                </a:lnTo>
                <a:close/>
              </a:path>
            </a:pathLst>
          </a:custGeom>
          <a:pattFill prst="wdDnDiag">
            <a:fgClr>
              <a:srgbClr val="FFBDB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4" name="TextBox 3">
            <a:extLst>
              <a:ext uri="{FF2B5EF4-FFF2-40B4-BE49-F238E27FC236}">
                <a16:creationId xmlns:a16="http://schemas.microsoft.com/office/drawing/2014/main" id="{A7B340E4-78DC-C2B9-D558-971137658C46}"/>
              </a:ext>
            </a:extLst>
          </p:cNvPr>
          <p:cNvSpPr txBox="1"/>
          <p:nvPr/>
        </p:nvSpPr>
        <p:spPr>
          <a:xfrm rot="16200000">
            <a:off x="-153782" y="3290499"/>
            <a:ext cx="1313407" cy="276999"/>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‘000kgs greasy</a:t>
            </a:r>
            <a:endParaRPr lang="en-AU"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447395455"/>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3230CDA7-0E5C-9762-6E10-58FD637C4001}"/>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EC071BC2-3968-A980-4AA1-A4E8188DA18E}"/>
              </a:ext>
            </a:extLst>
          </p:cNvPr>
          <p:cNvSpPr>
            <a:spLocks noGrp="1"/>
          </p:cNvSpPr>
          <p:nvPr>
            <p:ph type="title"/>
          </p:nvPr>
        </p:nvSpPr>
        <p:spPr>
          <a:xfrm>
            <a:off x="479999" y="575467"/>
            <a:ext cx="11231995" cy="685765"/>
          </a:xfrm>
        </p:spPr>
        <p:txBody>
          <a:bodyPr>
            <a:normAutofit/>
          </a:bodyPr>
          <a:lstStyle/>
          <a:p>
            <a:pPr algn="ctr"/>
            <a:r>
              <a:rPr lang="en-US" dirty="0"/>
              <a:t>CHANGE IN THE AUSTRALIAN WOOL CLIP</a:t>
            </a:r>
            <a:endParaRPr lang="en-AU" dirty="0"/>
          </a:p>
        </p:txBody>
      </p:sp>
      <p:graphicFrame>
        <p:nvGraphicFramePr>
          <p:cNvPr id="3" name="Chart 2">
            <a:extLst>
              <a:ext uri="{FF2B5EF4-FFF2-40B4-BE49-F238E27FC236}">
                <a16:creationId xmlns:a16="http://schemas.microsoft.com/office/drawing/2014/main" id="{4BBD8F1E-58E4-3959-AE99-40E2381F619F}"/>
              </a:ext>
            </a:extLst>
          </p:cNvPr>
          <p:cNvGraphicFramePr>
            <a:graphicFrameLocks noGrp="1"/>
          </p:cNvGraphicFramePr>
          <p:nvPr/>
        </p:nvGraphicFramePr>
        <p:xfrm>
          <a:off x="480000" y="1000836"/>
          <a:ext cx="10970472" cy="5573484"/>
        </p:xfrm>
        <a:graphic>
          <a:graphicData uri="http://schemas.openxmlformats.org/drawingml/2006/chart">
            <c:chart xmlns:c="http://schemas.openxmlformats.org/drawingml/2006/chart" xmlns:r="http://schemas.openxmlformats.org/officeDocument/2006/relationships" r:id="rId3"/>
          </a:graphicData>
        </a:graphic>
      </p:graphicFrame>
      <p:sp>
        <p:nvSpPr>
          <p:cNvPr id="20" name="TextBox 19">
            <a:extLst>
              <a:ext uri="{FF2B5EF4-FFF2-40B4-BE49-F238E27FC236}">
                <a16:creationId xmlns:a16="http://schemas.microsoft.com/office/drawing/2014/main" id="{A6AE34F2-7849-2983-2455-8BE93912575E}"/>
              </a:ext>
            </a:extLst>
          </p:cNvPr>
          <p:cNvSpPr txBox="1"/>
          <p:nvPr/>
        </p:nvSpPr>
        <p:spPr>
          <a:xfrm>
            <a:off x="6883191" y="2222395"/>
            <a:ext cx="3648502" cy="923330"/>
          </a:xfrm>
          <a:prstGeom prst="rect">
            <a:avLst/>
          </a:prstGeom>
          <a:solidFill>
            <a:srgbClr val="FF0000">
              <a:alpha val="20000"/>
            </a:srgbClr>
          </a:solidFill>
        </p:spPr>
        <p:txBody>
          <a:bodyPr wrap="square" rtlCol="0">
            <a:spAutoFit/>
          </a:bodyPr>
          <a:lstStyle/>
          <a:p>
            <a:pPr algn="ctr"/>
            <a:r>
              <a:rPr lang="en-US" b="1" u="sng" dirty="0"/>
              <a:t>Since 2000-01</a:t>
            </a:r>
          </a:p>
          <a:p>
            <a:pPr algn="ctr"/>
            <a:r>
              <a:rPr lang="en-US" dirty="0"/>
              <a:t>19.6 to 24.5 micron DOWN 369mkg (83%)</a:t>
            </a:r>
            <a:endParaRPr lang="en-AU" dirty="0"/>
          </a:p>
        </p:txBody>
      </p:sp>
      <p:pic>
        <p:nvPicPr>
          <p:cNvPr id="28" name="Picture 2">
            <a:extLst>
              <a:ext uri="{FF2B5EF4-FFF2-40B4-BE49-F238E27FC236}">
                <a16:creationId xmlns:a16="http://schemas.microsoft.com/office/drawing/2014/main" id="{8BB2E21A-E22E-022B-A334-5500D60B06DD}"/>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8063" y="6494869"/>
            <a:ext cx="1385194" cy="265654"/>
          </a:xfrm>
          <a:prstGeom prst="rect">
            <a:avLst/>
          </a:prstGeom>
          <a:noFill/>
          <a:extLst>
            <a:ext uri="{909E8E84-426E-40DD-AFC4-6F175D3DCCD1}">
              <a14:hiddenFill xmlns:a14="http://schemas.microsoft.com/office/drawing/2010/main">
                <a:solidFill>
                  <a:srgbClr val="FFFFFF"/>
                </a:solidFill>
              </a14:hiddenFill>
            </a:ext>
          </a:extLst>
        </p:spPr>
      </p:pic>
      <p:sp>
        <p:nvSpPr>
          <p:cNvPr id="10" name="Freeform: Shape 9">
            <a:extLst>
              <a:ext uri="{FF2B5EF4-FFF2-40B4-BE49-F238E27FC236}">
                <a16:creationId xmlns:a16="http://schemas.microsoft.com/office/drawing/2014/main" id="{596CFD7B-D2DE-74FA-5D74-47C851655830}"/>
              </a:ext>
            </a:extLst>
          </p:cNvPr>
          <p:cNvSpPr/>
          <p:nvPr/>
        </p:nvSpPr>
        <p:spPr>
          <a:xfrm>
            <a:off x="1508125" y="3975100"/>
            <a:ext cx="2063750" cy="1739900"/>
          </a:xfrm>
          <a:custGeom>
            <a:avLst/>
            <a:gdLst>
              <a:gd name="connsiteX0" fmla="*/ 9525 w 2063750"/>
              <a:gd name="connsiteY0" fmla="*/ 1739900 h 1739900"/>
              <a:gd name="connsiteX1" fmla="*/ 0 w 2063750"/>
              <a:gd name="connsiteY1" fmla="*/ 1146175 h 1739900"/>
              <a:gd name="connsiteX2" fmla="*/ 406400 w 2063750"/>
              <a:gd name="connsiteY2" fmla="*/ 901700 h 1739900"/>
              <a:gd name="connsiteX3" fmla="*/ 790575 w 2063750"/>
              <a:gd name="connsiteY3" fmla="*/ 660400 h 1739900"/>
              <a:gd name="connsiteX4" fmla="*/ 1193800 w 2063750"/>
              <a:gd name="connsiteY4" fmla="*/ 304800 h 1739900"/>
              <a:gd name="connsiteX5" fmla="*/ 1577975 w 2063750"/>
              <a:gd name="connsiteY5" fmla="*/ 63500 h 1739900"/>
              <a:gd name="connsiteX6" fmla="*/ 2063750 w 2063750"/>
              <a:gd name="connsiteY6" fmla="*/ 0 h 1739900"/>
              <a:gd name="connsiteX7" fmla="*/ 1717675 w 2063750"/>
              <a:gd name="connsiteY7" fmla="*/ 558800 h 1739900"/>
              <a:gd name="connsiteX8" fmla="*/ 1568450 w 2063750"/>
              <a:gd name="connsiteY8" fmla="*/ 730250 h 1739900"/>
              <a:gd name="connsiteX9" fmla="*/ 1181100 w 2063750"/>
              <a:gd name="connsiteY9" fmla="*/ 1152525 h 1739900"/>
              <a:gd name="connsiteX10" fmla="*/ 777875 w 2063750"/>
              <a:gd name="connsiteY10" fmla="*/ 1514475 h 1739900"/>
              <a:gd name="connsiteX11" fmla="*/ 381000 w 2063750"/>
              <a:gd name="connsiteY11" fmla="*/ 1651000 h 1739900"/>
              <a:gd name="connsiteX12" fmla="*/ 9525 w 2063750"/>
              <a:gd name="connsiteY12" fmla="*/ 1739900 h 1739900"/>
              <a:gd name="connsiteX0" fmla="*/ 9525 w 2063750"/>
              <a:gd name="connsiteY0" fmla="*/ 1739900 h 1739900"/>
              <a:gd name="connsiteX1" fmla="*/ 0 w 2063750"/>
              <a:gd name="connsiteY1" fmla="*/ 1146175 h 1739900"/>
              <a:gd name="connsiteX2" fmla="*/ 406400 w 2063750"/>
              <a:gd name="connsiteY2" fmla="*/ 901700 h 1739900"/>
              <a:gd name="connsiteX3" fmla="*/ 790575 w 2063750"/>
              <a:gd name="connsiteY3" fmla="*/ 660400 h 1739900"/>
              <a:gd name="connsiteX4" fmla="*/ 1193800 w 2063750"/>
              <a:gd name="connsiteY4" fmla="*/ 304800 h 1739900"/>
              <a:gd name="connsiteX5" fmla="*/ 1577975 w 2063750"/>
              <a:gd name="connsiteY5" fmla="*/ 63500 h 1739900"/>
              <a:gd name="connsiteX6" fmla="*/ 2063750 w 2063750"/>
              <a:gd name="connsiteY6" fmla="*/ 0 h 1739900"/>
              <a:gd name="connsiteX7" fmla="*/ 1717675 w 2063750"/>
              <a:gd name="connsiteY7" fmla="*/ 558800 h 1739900"/>
              <a:gd name="connsiteX8" fmla="*/ 1568450 w 2063750"/>
              <a:gd name="connsiteY8" fmla="*/ 730250 h 1739900"/>
              <a:gd name="connsiteX9" fmla="*/ 1200150 w 2063750"/>
              <a:gd name="connsiteY9" fmla="*/ 1162050 h 1739900"/>
              <a:gd name="connsiteX10" fmla="*/ 777875 w 2063750"/>
              <a:gd name="connsiteY10" fmla="*/ 1514475 h 1739900"/>
              <a:gd name="connsiteX11" fmla="*/ 381000 w 2063750"/>
              <a:gd name="connsiteY11" fmla="*/ 1651000 h 1739900"/>
              <a:gd name="connsiteX12" fmla="*/ 9525 w 2063750"/>
              <a:gd name="connsiteY12" fmla="*/ 1739900 h 1739900"/>
              <a:gd name="connsiteX0" fmla="*/ 9525 w 2063750"/>
              <a:gd name="connsiteY0" fmla="*/ 1739900 h 1739900"/>
              <a:gd name="connsiteX1" fmla="*/ 0 w 2063750"/>
              <a:gd name="connsiteY1" fmla="*/ 1146175 h 1739900"/>
              <a:gd name="connsiteX2" fmla="*/ 406400 w 2063750"/>
              <a:gd name="connsiteY2" fmla="*/ 901700 h 1739900"/>
              <a:gd name="connsiteX3" fmla="*/ 790575 w 2063750"/>
              <a:gd name="connsiteY3" fmla="*/ 660400 h 1739900"/>
              <a:gd name="connsiteX4" fmla="*/ 1193800 w 2063750"/>
              <a:gd name="connsiteY4" fmla="*/ 304800 h 1739900"/>
              <a:gd name="connsiteX5" fmla="*/ 1644650 w 2063750"/>
              <a:gd name="connsiteY5" fmla="*/ 28575 h 1739900"/>
              <a:gd name="connsiteX6" fmla="*/ 2063750 w 2063750"/>
              <a:gd name="connsiteY6" fmla="*/ 0 h 1739900"/>
              <a:gd name="connsiteX7" fmla="*/ 1717675 w 2063750"/>
              <a:gd name="connsiteY7" fmla="*/ 558800 h 1739900"/>
              <a:gd name="connsiteX8" fmla="*/ 1568450 w 2063750"/>
              <a:gd name="connsiteY8" fmla="*/ 730250 h 1739900"/>
              <a:gd name="connsiteX9" fmla="*/ 1200150 w 2063750"/>
              <a:gd name="connsiteY9" fmla="*/ 1162050 h 1739900"/>
              <a:gd name="connsiteX10" fmla="*/ 777875 w 2063750"/>
              <a:gd name="connsiteY10" fmla="*/ 1514475 h 1739900"/>
              <a:gd name="connsiteX11" fmla="*/ 381000 w 2063750"/>
              <a:gd name="connsiteY11" fmla="*/ 1651000 h 1739900"/>
              <a:gd name="connsiteX12" fmla="*/ 9525 w 2063750"/>
              <a:gd name="connsiteY12" fmla="*/ 1739900 h 17399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063750" h="1739900">
                <a:moveTo>
                  <a:pt x="9525" y="1739900"/>
                </a:moveTo>
                <a:lnTo>
                  <a:pt x="0" y="1146175"/>
                </a:lnTo>
                <a:lnTo>
                  <a:pt x="406400" y="901700"/>
                </a:lnTo>
                <a:lnTo>
                  <a:pt x="790575" y="660400"/>
                </a:lnTo>
                <a:lnTo>
                  <a:pt x="1193800" y="304800"/>
                </a:lnTo>
                <a:lnTo>
                  <a:pt x="1644650" y="28575"/>
                </a:lnTo>
                <a:lnTo>
                  <a:pt x="2063750" y="0"/>
                </a:lnTo>
                <a:lnTo>
                  <a:pt x="1717675" y="558800"/>
                </a:lnTo>
                <a:lnTo>
                  <a:pt x="1568450" y="730250"/>
                </a:lnTo>
                <a:lnTo>
                  <a:pt x="1200150" y="1162050"/>
                </a:lnTo>
                <a:lnTo>
                  <a:pt x="777875" y="1514475"/>
                </a:lnTo>
                <a:lnTo>
                  <a:pt x="381000" y="1651000"/>
                </a:lnTo>
                <a:lnTo>
                  <a:pt x="9525" y="1739900"/>
                </a:lnTo>
                <a:close/>
              </a:path>
            </a:pathLst>
          </a:custGeom>
          <a:pattFill prst="wdDnDiag">
            <a:fgClr>
              <a:schemeClr val="accent6"/>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1" name="TextBox 10">
            <a:extLst>
              <a:ext uri="{FF2B5EF4-FFF2-40B4-BE49-F238E27FC236}">
                <a16:creationId xmlns:a16="http://schemas.microsoft.com/office/drawing/2014/main" id="{3200320D-2969-9C3F-4DF2-51C5BF734D18}"/>
              </a:ext>
            </a:extLst>
          </p:cNvPr>
          <p:cNvSpPr txBox="1"/>
          <p:nvPr/>
        </p:nvSpPr>
        <p:spPr>
          <a:xfrm>
            <a:off x="1178152" y="2493055"/>
            <a:ext cx="2728454" cy="923330"/>
          </a:xfrm>
          <a:prstGeom prst="rect">
            <a:avLst/>
          </a:prstGeom>
          <a:solidFill>
            <a:schemeClr val="accent3">
              <a:lumMod val="40000"/>
              <a:lumOff val="60000"/>
              <a:alpha val="20000"/>
            </a:schemeClr>
          </a:solidFill>
        </p:spPr>
        <p:txBody>
          <a:bodyPr wrap="square" rtlCol="0">
            <a:spAutoFit/>
          </a:bodyPr>
          <a:lstStyle/>
          <a:p>
            <a:pPr algn="ctr"/>
            <a:r>
              <a:rPr lang="en-US" b="1" u="sng" dirty="0"/>
              <a:t>Since 2000-01</a:t>
            </a:r>
          </a:p>
          <a:p>
            <a:pPr algn="ctr"/>
            <a:r>
              <a:rPr lang="en-US" dirty="0"/>
              <a:t>&lt;19.6 micron UP 56.6mkg (49.5%)</a:t>
            </a:r>
            <a:endParaRPr lang="en-AU" dirty="0"/>
          </a:p>
        </p:txBody>
      </p:sp>
      <p:sp>
        <p:nvSpPr>
          <p:cNvPr id="12" name="Freeform: Shape 11">
            <a:extLst>
              <a:ext uri="{FF2B5EF4-FFF2-40B4-BE49-F238E27FC236}">
                <a16:creationId xmlns:a16="http://schemas.microsoft.com/office/drawing/2014/main" id="{0B24A07F-3A26-0135-C03C-D341C4A32439}"/>
              </a:ext>
            </a:extLst>
          </p:cNvPr>
          <p:cNvSpPr/>
          <p:nvPr/>
        </p:nvSpPr>
        <p:spPr>
          <a:xfrm>
            <a:off x="3597910" y="2108201"/>
            <a:ext cx="4174490" cy="3467100"/>
          </a:xfrm>
          <a:custGeom>
            <a:avLst/>
            <a:gdLst>
              <a:gd name="connsiteX0" fmla="*/ 0 w 4178300"/>
              <a:gd name="connsiteY0" fmla="*/ 1866900 h 3457575"/>
              <a:gd name="connsiteX1" fmla="*/ 473075 w 4178300"/>
              <a:gd name="connsiteY1" fmla="*/ 1209675 h 3457575"/>
              <a:gd name="connsiteX2" fmla="*/ 1038225 w 4178300"/>
              <a:gd name="connsiteY2" fmla="*/ 577850 h 3457575"/>
              <a:gd name="connsiteX3" fmla="*/ 1841500 w 4178300"/>
              <a:gd name="connsiteY3" fmla="*/ 0 h 3457575"/>
              <a:gd name="connsiteX4" fmla="*/ 2638425 w 4178300"/>
              <a:gd name="connsiteY4" fmla="*/ 469900 h 3457575"/>
              <a:gd name="connsiteX5" fmla="*/ 3352800 w 4178300"/>
              <a:gd name="connsiteY5" fmla="*/ 1387475 h 3457575"/>
              <a:gd name="connsiteX6" fmla="*/ 4171950 w 4178300"/>
              <a:gd name="connsiteY6" fmla="*/ 2336800 h 3457575"/>
              <a:gd name="connsiteX7" fmla="*/ 4178300 w 4178300"/>
              <a:gd name="connsiteY7" fmla="*/ 3457575 h 3457575"/>
              <a:gd name="connsiteX8" fmla="*/ 3368675 w 4178300"/>
              <a:gd name="connsiteY8" fmla="*/ 3429000 h 3457575"/>
              <a:gd name="connsiteX9" fmla="*/ 2603500 w 4178300"/>
              <a:gd name="connsiteY9" fmla="*/ 3381375 h 3457575"/>
              <a:gd name="connsiteX10" fmla="*/ 1831975 w 4178300"/>
              <a:gd name="connsiteY10" fmla="*/ 3127375 h 3457575"/>
              <a:gd name="connsiteX11" fmla="*/ 1047750 w 4178300"/>
              <a:gd name="connsiteY11" fmla="*/ 2495550 h 3457575"/>
              <a:gd name="connsiteX12" fmla="*/ 365125 w 4178300"/>
              <a:gd name="connsiteY12" fmla="*/ 1965325 h 3457575"/>
              <a:gd name="connsiteX13" fmla="*/ 0 w 4178300"/>
              <a:gd name="connsiteY13" fmla="*/ 1866900 h 3457575"/>
              <a:gd name="connsiteX0" fmla="*/ 0 w 4178300"/>
              <a:gd name="connsiteY0" fmla="*/ 1866900 h 3457575"/>
              <a:gd name="connsiteX1" fmla="*/ 473075 w 4178300"/>
              <a:gd name="connsiteY1" fmla="*/ 1209675 h 3457575"/>
              <a:gd name="connsiteX2" fmla="*/ 1038225 w 4178300"/>
              <a:gd name="connsiteY2" fmla="*/ 577850 h 3457575"/>
              <a:gd name="connsiteX3" fmla="*/ 1841500 w 4178300"/>
              <a:gd name="connsiteY3" fmla="*/ 0 h 3457575"/>
              <a:gd name="connsiteX4" fmla="*/ 2197100 w 4178300"/>
              <a:gd name="connsiteY4" fmla="*/ 219075 h 3457575"/>
              <a:gd name="connsiteX5" fmla="*/ 2638425 w 4178300"/>
              <a:gd name="connsiteY5" fmla="*/ 469900 h 3457575"/>
              <a:gd name="connsiteX6" fmla="*/ 3352800 w 4178300"/>
              <a:gd name="connsiteY6" fmla="*/ 1387475 h 3457575"/>
              <a:gd name="connsiteX7" fmla="*/ 4171950 w 4178300"/>
              <a:gd name="connsiteY7" fmla="*/ 2336800 h 3457575"/>
              <a:gd name="connsiteX8" fmla="*/ 4178300 w 4178300"/>
              <a:gd name="connsiteY8" fmla="*/ 3457575 h 3457575"/>
              <a:gd name="connsiteX9" fmla="*/ 3368675 w 4178300"/>
              <a:gd name="connsiteY9" fmla="*/ 3429000 h 3457575"/>
              <a:gd name="connsiteX10" fmla="*/ 2603500 w 4178300"/>
              <a:gd name="connsiteY10" fmla="*/ 3381375 h 3457575"/>
              <a:gd name="connsiteX11" fmla="*/ 1831975 w 4178300"/>
              <a:gd name="connsiteY11" fmla="*/ 3127375 h 3457575"/>
              <a:gd name="connsiteX12" fmla="*/ 1047750 w 4178300"/>
              <a:gd name="connsiteY12" fmla="*/ 2495550 h 3457575"/>
              <a:gd name="connsiteX13" fmla="*/ 365125 w 4178300"/>
              <a:gd name="connsiteY13" fmla="*/ 1965325 h 3457575"/>
              <a:gd name="connsiteX14" fmla="*/ 0 w 4178300"/>
              <a:gd name="connsiteY14" fmla="*/ 1866900 h 3457575"/>
              <a:gd name="connsiteX0" fmla="*/ 0 w 4178300"/>
              <a:gd name="connsiteY0" fmla="*/ 1866900 h 3457575"/>
              <a:gd name="connsiteX1" fmla="*/ 473075 w 4178300"/>
              <a:gd name="connsiteY1" fmla="*/ 1209675 h 3457575"/>
              <a:gd name="connsiteX2" fmla="*/ 1038225 w 4178300"/>
              <a:gd name="connsiteY2" fmla="*/ 577850 h 3457575"/>
              <a:gd name="connsiteX3" fmla="*/ 1841500 w 4178300"/>
              <a:gd name="connsiteY3" fmla="*/ 0 h 3457575"/>
              <a:gd name="connsiteX4" fmla="*/ 2228850 w 4178300"/>
              <a:gd name="connsiteY4" fmla="*/ 111125 h 3457575"/>
              <a:gd name="connsiteX5" fmla="*/ 2638425 w 4178300"/>
              <a:gd name="connsiteY5" fmla="*/ 469900 h 3457575"/>
              <a:gd name="connsiteX6" fmla="*/ 3352800 w 4178300"/>
              <a:gd name="connsiteY6" fmla="*/ 1387475 h 3457575"/>
              <a:gd name="connsiteX7" fmla="*/ 4171950 w 4178300"/>
              <a:gd name="connsiteY7" fmla="*/ 2336800 h 3457575"/>
              <a:gd name="connsiteX8" fmla="*/ 4178300 w 4178300"/>
              <a:gd name="connsiteY8" fmla="*/ 3457575 h 3457575"/>
              <a:gd name="connsiteX9" fmla="*/ 3368675 w 4178300"/>
              <a:gd name="connsiteY9" fmla="*/ 3429000 h 3457575"/>
              <a:gd name="connsiteX10" fmla="*/ 2603500 w 4178300"/>
              <a:gd name="connsiteY10" fmla="*/ 3381375 h 3457575"/>
              <a:gd name="connsiteX11" fmla="*/ 1831975 w 4178300"/>
              <a:gd name="connsiteY11" fmla="*/ 3127375 h 3457575"/>
              <a:gd name="connsiteX12" fmla="*/ 1047750 w 4178300"/>
              <a:gd name="connsiteY12" fmla="*/ 2495550 h 3457575"/>
              <a:gd name="connsiteX13" fmla="*/ 365125 w 4178300"/>
              <a:gd name="connsiteY13" fmla="*/ 1965325 h 3457575"/>
              <a:gd name="connsiteX14" fmla="*/ 0 w 4178300"/>
              <a:gd name="connsiteY14" fmla="*/ 1866900 h 3457575"/>
              <a:gd name="connsiteX0" fmla="*/ 0 w 4178300"/>
              <a:gd name="connsiteY0" fmla="*/ 1866900 h 3457575"/>
              <a:gd name="connsiteX1" fmla="*/ 473075 w 4178300"/>
              <a:gd name="connsiteY1" fmla="*/ 1209675 h 3457575"/>
              <a:gd name="connsiteX2" fmla="*/ 1038225 w 4178300"/>
              <a:gd name="connsiteY2" fmla="*/ 577850 h 3457575"/>
              <a:gd name="connsiteX3" fmla="*/ 1485900 w 4178300"/>
              <a:gd name="connsiteY3" fmla="*/ 260350 h 3457575"/>
              <a:gd name="connsiteX4" fmla="*/ 1841500 w 4178300"/>
              <a:gd name="connsiteY4" fmla="*/ 0 h 3457575"/>
              <a:gd name="connsiteX5" fmla="*/ 2228850 w 4178300"/>
              <a:gd name="connsiteY5" fmla="*/ 111125 h 3457575"/>
              <a:gd name="connsiteX6" fmla="*/ 2638425 w 4178300"/>
              <a:gd name="connsiteY6" fmla="*/ 469900 h 3457575"/>
              <a:gd name="connsiteX7" fmla="*/ 3352800 w 4178300"/>
              <a:gd name="connsiteY7" fmla="*/ 1387475 h 3457575"/>
              <a:gd name="connsiteX8" fmla="*/ 4171950 w 4178300"/>
              <a:gd name="connsiteY8" fmla="*/ 2336800 h 3457575"/>
              <a:gd name="connsiteX9" fmla="*/ 4178300 w 4178300"/>
              <a:gd name="connsiteY9" fmla="*/ 3457575 h 3457575"/>
              <a:gd name="connsiteX10" fmla="*/ 3368675 w 4178300"/>
              <a:gd name="connsiteY10" fmla="*/ 3429000 h 3457575"/>
              <a:gd name="connsiteX11" fmla="*/ 2603500 w 4178300"/>
              <a:gd name="connsiteY11" fmla="*/ 3381375 h 3457575"/>
              <a:gd name="connsiteX12" fmla="*/ 1831975 w 4178300"/>
              <a:gd name="connsiteY12" fmla="*/ 3127375 h 3457575"/>
              <a:gd name="connsiteX13" fmla="*/ 1047750 w 4178300"/>
              <a:gd name="connsiteY13" fmla="*/ 2495550 h 3457575"/>
              <a:gd name="connsiteX14" fmla="*/ 365125 w 4178300"/>
              <a:gd name="connsiteY14" fmla="*/ 1965325 h 3457575"/>
              <a:gd name="connsiteX15" fmla="*/ 0 w 4178300"/>
              <a:gd name="connsiteY15" fmla="*/ 1866900 h 3457575"/>
              <a:gd name="connsiteX0" fmla="*/ 0 w 4178300"/>
              <a:gd name="connsiteY0" fmla="*/ 1866900 h 3457575"/>
              <a:gd name="connsiteX1" fmla="*/ 473075 w 4178300"/>
              <a:gd name="connsiteY1" fmla="*/ 1209675 h 3457575"/>
              <a:gd name="connsiteX2" fmla="*/ 1038225 w 4178300"/>
              <a:gd name="connsiteY2" fmla="*/ 577850 h 3457575"/>
              <a:gd name="connsiteX3" fmla="*/ 1466850 w 4178300"/>
              <a:gd name="connsiteY3" fmla="*/ 155575 h 3457575"/>
              <a:gd name="connsiteX4" fmla="*/ 1841500 w 4178300"/>
              <a:gd name="connsiteY4" fmla="*/ 0 h 3457575"/>
              <a:gd name="connsiteX5" fmla="*/ 2228850 w 4178300"/>
              <a:gd name="connsiteY5" fmla="*/ 111125 h 3457575"/>
              <a:gd name="connsiteX6" fmla="*/ 2638425 w 4178300"/>
              <a:gd name="connsiteY6" fmla="*/ 469900 h 3457575"/>
              <a:gd name="connsiteX7" fmla="*/ 3352800 w 4178300"/>
              <a:gd name="connsiteY7" fmla="*/ 1387475 h 3457575"/>
              <a:gd name="connsiteX8" fmla="*/ 4171950 w 4178300"/>
              <a:gd name="connsiteY8" fmla="*/ 2336800 h 3457575"/>
              <a:gd name="connsiteX9" fmla="*/ 4178300 w 4178300"/>
              <a:gd name="connsiteY9" fmla="*/ 3457575 h 3457575"/>
              <a:gd name="connsiteX10" fmla="*/ 3368675 w 4178300"/>
              <a:gd name="connsiteY10" fmla="*/ 3429000 h 3457575"/>
              <a:gd name="connsiteX11" fmla="*/ 2603500 w 4178300"/>
              <a:gd name="connsiteY11" fmla="*/ 3381375 h 3457575"/>
              <a:gd name="connsiteX12" fmla="*/ 1831975 w 4178300"/>
              <a:gd name="connsiteY12" fmla="*/ 3127375 h 3457575"/>
              <a:gd name="connsiteX13" fmla="*/ 1047750 w 4178300"/>
              <a:gd name="connsiteY13" fmla="*/ 2495550 h 3457575"/>
              <a:gd name="connsiteX14" fmla="*/ 365125 w 4178300"/>
              <a:gd name="connsiteY14" fmla="*/ 1965325 h 3457575"/>
              <a:gd name="connsiteX15" fmla="*/ 0 w 4178300"/>
              <a:gd name="connsiteY15" fmla="*/ 1866900 h 3457575"/>
              <a:gd name="connsiteX0" fmla="*/ 0 w 4178300"/>
              <a:gd name="connsiteY0" fmla="*/ 1866900 h 3457575"/>
              <a:gd name="connsiteX1" fmla="*/ 473075 w 4178300"/>
              <a:gd name="connsiteY1" fmla="*/ 1209675 h 3457575"/>
              <a:gd name="connsiteX2" fmla="*/ 1038225 w 4178300"/>
              <a:gd name="connsiteY2" fmla="*/ 577850 h 3457575"/>
              <a:gd name="connsiteX3" fmla="*/ 1466850 w 4178300"/>
              <a:gd name="connsiteY3" fmla="*/ 155575 h 3457575"/>
              <a:gd name="connsiteX4" fmla="*/ 1841500 w 4178300"/>
              <a:gd name="connsiteY4" fmla="*/ 0 h 3457575"/>
              <a:gd name="connsiteX5" fmla="*/ 2228850 w 4178300"/>
              <a:gd name="connsiteY5" fmla="*/ 111125 h 3457575"/>
              <a:gd name="connsiteX6" fmla="*/ 2638425 w 4178300"/>
              <a:gd name="connsiteY6" fmla="*/ 469900 h 3457575"/>
              <a:gd name="connsiteX7" fmla="*/ 3352800 w 4178300"/>
              <a:gd name="connsiteY7" fmla="*/ 1387475 h 3457575"/>
              <a:gd name="connsiteX8" fmla="*/ 4171950 w 4178300"/>
              <a:gd name="connsiteY8" fmla="*/ 2336800 h 3457575"/>
              <a:gd name="connsiteX9" fmla="*/ 4178300 w 4178300"/>
              <a:gd name="connsiteY9" fmla="*/ 3457575 h 3457575"/>
              <a:gd name="connsiteX10" fmla="*/ 3368675 w 4178300"/>
              <a:gd name="connsiteY10" fmla="*/ 3429000 h 3457575"/>
              <a:gd name="connsiteX11" fmla="*/ 2603500 w 4178300"/>
              <a:gd name="connsiteY11" fmla="*/ 3381375 h 3457575"/>
              <a:gd name="connsiteX12" fmla="*/ 1831975 w 4178300"/>
              <a:gd name="connsiteY12" fmla="*/ 3127375 h 3457575"/>
              <a:gd name="connsiteX13" fmla="*/ 1054100 w 4178300"/>
              <a:gd name="connsiteY13" fmla="*/ 2486025 h 3457575"/>
              <a:gd name="connsiteX14" fmla="*/ 365125 w 4178300"/>
              <a:gd name="connsiteY14" fmla="*/ 1965325 h 3457575"/>
              <a:gd name="connsiteX15" fmla="*/ 0 w 4178300"/>
              <a:gd name="connsiteY15" fmla="*/ 1866900 h 3457575"/>
              <a:gd name="connsiteX0" fmla="*/ 0 w 4178300"/>
              <a:gd name="connsiteY0" fmla="*/ 1866900 h 3457575"/>
              <a:gd name="connsiteX1" fmla="*/ 473075 w 4178300"/>
              <a:gd name="connsiteY1" fmla="*/ 1209675 h 3457575"/>
              <a:gd name="connsiteX2" fmla="*/ 1038225 w 4178300"/>
              <a:gd name="connsiteY2" fmla="*/ 577850 h 3457575"/>
              <a:gd name="connsiteX3" fmla="*/ 1466850 w 4178300"/>
              <a:gd name="connsiteY3" fmla="*/ 155575 h 3457575"/>
              <a:gd name="connsiteX4" fmla="*/ 1841500 w 4178300"/>
              <a:gd name="connsiteY4" fmla="*/ 0 h 3457575"/>
              <a:gd name="connsiteX5" fmla="*/ 2228850 w 4178300"/>
              <a:gd name="connsiteY5" fmla="*/ 111125 h 3457575"/>
              <a:gd name="connsiteX6" fmla="*/ 2638425 w 4178300"/>
              <a:gd name="connsiteY6" fmla="*/ 469900 h 3457575"/>
              <a:gd name="connsiteX7" fmla="*/ 3352800 w 4178300"/>
              <a:gd name="connsiteY7" fmla="*/ 1387475 h 3457575"/>
              <a:gd name="connsiteX8" fmla="*/ 4171950 w 4178300"/>
              <a:gd name="connsiteY8" fmla="*/ 2336800 h 3457575"/>
              <a:gd name="connsiteX9" fmla="*/ 4178300 w 4178300"/>
              <a:gd name="connsiteY9" fmla="*/ 3457575 h 3457575"/>
              <a:gd name="connsiteX10" fmla="*/ 3778250 w 4178300"/>
              <a:gd name="connsiteY10" fmla="*/ 3441700 h 3457575"/>
              <a:gd name="connsiteX11" fmla="*/ 3368675 w 4178300"/>
              <a:gd name="connsiteY11" fmla="*/ 3429000 h 3457575"/>
              <a:gd name="connsiteX12" fmla="*/ 2603500 w 4178300"/>
              <a:gd name="connsiteY12" fmla="*/ 3381375 h 3457575"/>
              <a:gd name="connsiteX13" fmla="*/ 1831975 w 4178300"/>
              <a:gd name="connsiteY13" fmla="*/ 3127375 h 3457575"/>
              <a:gd name="connsiteX14" fmla="*/ 1054100 w 4178300"/>
              <a:gd name="connsiteY14" fmla="*/ 2486025 h 3457575"/>
              <a:gd name="connsiteX15" fmla="*/ 365125 w 4178300"/>
              <a:gd name="connsiteY15" fmla="*/ 1965325 h 3457575"/>
              <a:gd name="connsiteX16" fmla="*/ 0 w 4178300"/>
              <a:gd name="connsiteY16" fmla="*/ 1866900 h 3457575"/>
              <a:gd name="connsiteX0" fmla="*/ 0 w 4178300"/>
              <a:gd name="connsiteY0" fmla="*/ 1866900 h 3467100"/>
              <a:gd name="connsiteX1" fmla="*/ 473075 w 4178300"/>
              <a:gd name="connsiteY1" fmla="*/ 1209675 h 3467100"/>
              <a:gd name="connsiteX2" fmla="*/ 1038225 w 4178300"/>
              <a:gd name="connsiteY2" fmla="*/ 577850 h 3467100"/>
              <a:gd name="connsiteX3" fmla="*/ 1466850 w 4178300"/>
              <a:gd name="connsiteY3" fmla="*/ 155575 h 3467100"/>
              <a:gd name="connsiteX4" fmla="*/ 1841500 w 4178300"/>
              <a:gd name="connsiteY4" fmla="*/ 0 h 3467100"/>
              <a:gd name="connsiteX5" fmla="*/ 2228850 w 4178300"/>
              <a:gd name="connsiteY5" fmla="*/ 111125 h 3467100"/>
              <a:gd name="connsiteX6" fmla="*/ 2638425 w 4178300"/>
              <a:gd name="connsiteY6" fmla="*/ 469900 h 3467100"/>
              <a:gd name="connsiteX7" fmla="*/ 3352800 w 4178300"/>
              <a:gd name="connsiteY7" fmla="*/ 1387475 h 3467100"/>
              <a:gd name="connsiteX8" fmla="*/ 4171950 w 4178300"/>
              <a:gd name="connsiteY8" fmla="*/ 2336800 h 3467100"/>
              <a:gd name="connsiteX9" fmla="*/ 4178300 w 4178300"/>
              <a:gd name="connsiteY9" fmla="*/ 3457575 h 3467100"/>
              <a:gd name="connsiteX10" fmla="*/ 3835400 w 4178300"/>
              <a:gd name="connsiteY10" fmla="*/ 3467100 h 3467100"/>
              <a:gd name="connsiteX11" fmla="*/ 3368675 w 4178300"/>
              <a:gd name="connsiteY11" fmla="*/ 3429000 h 3467100"/>
              <a:gd name="connsiteX12" fmla="*/ 2603500 w 4178300"/>
              <a:gd name="connsiteY12" fmla="*/ 3381375 h 3467100"/>
              <a:gd name="connsiteX13" fmla="*/ 1831975 w 4178300"/>
              <a:gd name="connsiteY13" fmla="*/ 3127375 h 3467100"/>
              <a:gd name="connsiteX14" fmla="*/ 1054100 w 4178300"/>
              <a:gd name="connsiteY14" fmla="*/ 2486025 h 3467100"/>
              <a:gd name="connsiteX15" fmla="*/ 365125 w 4178300"/>
              <a:gd name="connsiteY15" fmla="*/ 1965325 h 3467100"/>
              <a:gd name="connsiteX16" fmla="*/ 0 w 4178300"/>
              <a:gd name="connsiteY16" fmla="*/ 1866900 h 3467100"/>
              <a:gd name="connsiteX0" fmla="*/ 0 w 4178300"/>
              <a:gd name="connsiteY0" fmla="*/ 1866900 h 3467100"/>
              <a:gd name="connsiteX1" fmla="*/ 473075 w 4178300"/>
              <a:gd name="connsiteY1" fmla="*/ 1209675 h 3467100"/>
              <a:gd name="connsiteX2" fmla="*/ 1038225 w 4178300"/>
              <a:gd name="connsiteY2" fmla="*/ 577850 h 3467100"/>
              <a:gd name="connsiteX3" fmla="*/ 1466850 w 4178300"/>
              <a:gd name="connsiteY3" fmla="*/ 155575 h 3467100"/>
              <a:gd name="connsiteX4" fmla="*/ 1841500 w 4178300"/>
              <a:gd name="connsiteY4" fmla="*/ 0 h 3467100"/>
              <a:gd name="connsiteX5" fmla="*/ 2228850 w 4178300"/>
              <a:gd name="connsiteY5" fmla="*/ 111125 h 3467100"/>
              <a:gd name="connsiteX6" fmla="*/ 2638425 w 4178300"/>
              <a:gd name="connsiteY6" fmla="*/ 469900 h 3467100"/>
              <a:gd name="connsiteX7" fmla="*/ 3352800 w 4178300"/>
              <a:gd name="connsiteY7" fmla="*/ 1387475 h 3467100"/>
              <a:gd name="connsiteX8" fmla="*/ 4171950 w 4178300"/>
              <a:gd name="connsiteY8" fmla="*/ 2336800 h 3467100"/>
              <a:gd name="connsiteX9" fmla="*/ 4178300 w 4178300"/>
              <a:gd name="connsiteY9" fmla="*/ 3457575 h 3467100"/>
              <a:gd name="connsiteX10" fmla="*/ 3835400 w 4178300"/>
              <a:gd name="connsiteY10" fmla="*/ 3467100 h 3467100"/>
              <a:gd name="connsiteX11" fmla="*/ 3368675 w 4178300"/>
              <a:gd name="connsiteY11" fmla="*/ 3429000 h 3467100"/>
              <a:gd name="connsiteX12" fmla="*/ 2603500 w 4178300"/>
              <a:gd name="connsiteY12" fmla="*/ 3381375 h 3467100"/>
              <a:gd name="connsiteX13" fmla="*/ 2209800 w 4178300"/>
              <a:gd name="connsiteY13" fmla="*/ 3241674 h 3467100"/>
              <a:gd name="connsiteX14" fmla="*/ 1831975 w 4178300"/>
              <a:gd name="connsiteY14" fmla="*/ 3127375 h 3467100"/>
              <a:gd name="connsiteX15" fmla="*/ 1054100 w 4178300"/>
              <a:gd name="connsiteY15" fmla="*/ 2486025 h 3467100"/>
              <a:gd name="connsiteX16" fmla="*/ 365125 w 4178300"/>
              <a:gd name="connsiteY16" fmla="*/ 1965325 h 3467100"/>
              <a:gd name="connsiteX17" fmla="*/ 0 w 4178300"/>
              <a:gd name="connsiteY17" fmla="*/ 1866900 h 3467100"/>
              <a:gd name="connsiteX0" fmla="*/ 0 w 4178300"/>
              <a:gd name="connsiteY0" fmla="*/ 1866900 h 3467100"/>
              <a:gd name="connsiteX1" fmla="*/ 473075 w 4178300"/>
              <a:gd name="connsiteY1" fmla="*/ 1209675 h 3467100"/>
              <a:gd name="connsiteX2" fmla="*/ 1038225 w 4178300"/>
              <a:gd name="connsiteY2" fmla="*/ 577850 h 3467100"/>
              <a:gd name="connsiteX3" fmla="*/ 1466850 w 4178300"/>
              <a:gd name="connsiteY3" fmla="*/ 155575 h 3467100"/>
              <a:gd name="connsiteX4" fmla="*/ 1841500 w 4178300"/>
              <a:gd name="connsiteY4" fmla="*/ 0 h 3467100"/>
              <a:gd name="connsiteX5" fmla="*/ 2228850 w 4178300"/>
              <a:gd name="connsiteY5" fmla="*/ 111125 h 3467100"/>
              <a:gd name="connsiteX6" fmla="*/ 2638425 w 4178300"/>
              <a:gd name="connsiteY6" fmla="*/ 469900 h 3467100"/>
              <a:gd name="connsiteX7" fmla="*/ 3352800 w 4178300"/>
              <a:gd name="connsiteY7" fmla="*/ 1387475 h 3467100"/>
              <a:gd name="connsiteX8" fmla="*/ 4171950 w 4178300"/>
              <a:gd name="connsiteY8" fmla="*/ 2336800 h 3467100"/>
              <a:gd name="connsiteX9" fmla="*/ 4178300 w 4178300"/>
              <a:gd name="connsiteY9" fmla="*/ 3457575 h 3467100"/>
              <a:gd name="connsiteX10" fmla="*/ 3835400 w 4178300"/>
              <a:gd name="connsiteY10" fmla="*/ 3467100 h 3467100"/>
              <a:gd name="connsiteX11" fmla="*/ 3368675 w 4178300"/>
              <a:gd name="connsiteY11" fmla="*/ 3429000 h 3467100"/>
              <a:gd name="connsiteX12" fmla="*/ 2603500 w 4178300"/>
              <a:gd name="connsiteY12" fmla="*/ 3381375 h 3467100"/>
              <a:gd name="connsiteX13" fmla="*/ 2206625 w 4178300"/>
              <a:gd name="connsiteY13" fmla="*/ 3260724 h 3467100"/>
              <a:gd name="connsiteX14" fmla="*/ 1831975 w 4178300"/>
              <a:gd name="connsiteY14" fmla="*/ 3127375 h 3467100"/>
              <a:gd name="connsiteX15" fmla="*/ 1054100 w 4178300"/>
              <a:gd name="connsiteY15" fmla="*/ 2486025 h 3467100"/>
              <a:gd name="connsiteX16" fmla="*/ 365125 w 4178300"/>
              <a:gd name="connsiteY16" fmla="*/ 1965325 h 3467100"/>
              <a:gd name="connsiteX17" fmla="*/ 0 w 4178300"/>
              <a:gd name="connsiteY17" fmla="*/ 1866900 h 3467100"/>
              <a:gd name="connsiteX0" fmla="*/ 0 w 4178300"/>
              <a:gd name="connsiteY0" fmla="*/ 1866900 h 3467100"/>
              <a:gd name="connsiteX1" fmla="*/ 473075 w 4178300"/>
              <a:gd name="connsiteY1" fmla="*/ 1209675 h 3467100"/>
              <a:gd name="connsiteX2" fmla="*/ 1038225 w 4178300"/>
              <a:gd name="connsiteY2" fmla="*/ 577850 h 3467100"/>
              <a:gd name="connsiteX3" fmla="*/ 1466850 w 4178300"/>
              <a:gd name="connsiteY3" fmla="*/ 155575 h 3467100"/>
              <a:gd name="connsiteX4" fmla="*/ 1841500 w 4178300"/>
              <a:gd name="connsiteY4" fmla="*/ 0 h 3467100"/>
              <a:gd name="connsiteX5" fmla="*/ 2228850 w 4178300"/>
              <a:gd name="connsiteY5" fmla="*/ 111125 h 3467100"/>
              <a:gd name="connsiteX6" fmla="*/ 2638425 w 4178300"/>
              <a:gd name="connsiteY6" fmla="*/ 469900 h 3467100"/>
              <a:gd name="connsiteX7" fmla="*/ 2965450 w 4178300"/>
              <a:gd name="connsiteY7" fmla="*/ 885824 h 3467100"/>
              <a:gd name="connsiteX8" fmla="*/ 3352800 w 4178300"/>
              <a:gd name="connsiteY8" fmla="*/ 1387475 h 3467100"/>
              <a:gd name="connsiteX9" fmla="*/ 4171950 w 4178300"/>
              <a:gd name="connsiteY9" fmla="*/ 2336800 h 3467100"/>
              <a:gd name="connsiteX10" fmla="*/ 4178300 w 4178300"/>
              <a:gd name="connsiteY10" fmla="*/ 3457575 h 3467100"/>
              <a:gd name="connsiteX11" fmla="*/ 3835400 w 4178300"/>
              <a:gd name="connsiteY11" fmla="*/ 3467100 h 3467100"/>
              <a:gd name="connsiteX12" fmla="*/ 3368675 w 4178300"/>
              <a:gd name="connsiteY12" fmla="*/ 3429000 h 3467100"/>
              <a:gd name="connsiteX13" fmla="*/ 2603500 w 4178300"/>
              <a:gd name="connsiteY13" fmla="*/ 3381375 h 3467100"/>
              <a:gd name="connsiteX14" fmla="*/ 2206625 w 4178300"/>
              <a:gd name="connsiteY14" fmla="*/ 3260724 h 3467100"/>
              <a:gd name="connsiteX15" fmla="*/ 1831975 w 4178300"/>
              <a:gd name="connsiteY15" fmla="*/ 3127375 h 3467100"/>
              <a:gd name="connsiteX16" fmla="*/ 1054100 w 4178300"/>
              <a:gd name="connsiteY16" fmla="*/ 2486025 h 3467100"/>
              <a:gd name="connsiteX17" fmla="*/ 365125 w 4178300"/>
              <a:gd name="connsiteY17" fmla="*/ 1965325 h 3467100"/>
              <a:gd name="connsiteX18" fmla="*/ 0 w 4178300"/>
              <a:gd name="connsiteY18" fmla="*/ 1866900 h 3467100"/>
              <a:gd name="connsiteX0" fmla="*/ 0 w 4178300"/>
              <a:gd name="connsiteY0" fmla="*/ 1866900 h 3467100"/>
              <a:gd name="connsiteX1" fmla="*/ 473075 w 4178300"/>
              <a:gd name="connsiteY1" fmla="*/ 1209675 h 3467100"/>
              <a:gd name="connsiteX2" fmla="*/ 1038225 w 4178300"/>
              <a:gd name="connsiteY2" fmla="*/ 577850 h 3467100"/>
              <a:gd name="connsiteX3" fmla="*/ 1466850 w 4178300"/>
              <a:gd name="connsiteY3" fmla="*/ 155575 h 3467100"/>
              <a:gd name="connsiteX4" fmla="*/ 1841500 w 4178300"/>
              <a:gd name="connsiteY4" fmla="*/ 0 h 3467100"/>
              <a:gd name="connsiteX5" fmla="*/ 2228850 w 4178300"/>
              <a:gd name="connsiteY5" fmla="*/ 111125 h 3467100"/>
              <a:gd name="connsiteX6" fmla="*/ 2638425 w 4178300"/>
              <a:gd name="connsiteY6" fmla="*/ 469900 h 3467100"/>
              <a:gd name="connsiteX7" fmla="*/ 2968625 w 4178300"/>
              <a:gd name="connsiteY7" fmla="*/ 873124 h 3467100"/>
              <a:gd name="connsiteX8" fmla="*/ 3352800 w 4178300"/>
              <a:gd name="connsiteY8" fmla="*/ 1387475 h 3467100"/>
              <a:gd name="connsiteX9" fmla="*/ 4171950 w 4178300"/>
              <a:gd name="connsiteY9" fmla="*/ 2336800 h 3467100"/>
              <a:gd name="connsiteX10" fmla="*/ 4178300 w 4178300"/>
              <a:gd name="connsiteY10" fmla="*/ 3457575 h 3467100"/>
              <a:gd name="connsiteX11" fmla="*/ 3835400 w 4178300"/>
              <a:gd name="connsiteY11" fmla="*/ 3467100 h 3467100"/>
              <a:gd name="connsiteX12" fmla="*/ 3368675 w 4178300"/>
              <a:gd name="connsiteY12" fmla="*/ 3429000 h 3467100"/>
              <a:gd name="connsiteX13" fmla="*/ 2603500 w 4178300"/>
              <a:gd name="connsiteY13" fmla="*/ 3381375 h 3467100"/>
              <a:gd name="connsiteX14" fmla="*/ 2206625 w 4178300"/>
              <a:gd name="connsiteY14" fmla="*/ 3260724 h 3467100"/>
              <a:gd name="connsiteX15" fmla="*/ 1831975 w 4178300"/>
              <a:gd name="connsiteY15" fmla="*/ 3127375 h 3467100"/>
              <a:gd name="connsiteX16" fmla="*/ 1054100 w 4178300"/>
              <a:gd name="connsiteY16" fmla="*/ 2486025 h 3467100"/>
              <a:gd name="connsiteX17" fmla="*/ 365125 w 4178300"/>
              <a:gd name="connsiteY17" fmla="*/ 1965325 h 3467100"/>
              <a:gd name="connsiteX18" fmla="*/ 0 w 4178300"/>
              <a:gd name="connsiteY18" fmla="*/ 1866900 h 3467100"/>
              <a:gd name="connsiteX0" fmla="*/ 0 w 4178300"/>
              <a:gd name="connsiteY0" fmla="*/ 1866900 h 3467100"/>
              <a:gd name="connsiteX1" fmla="*/ 473075 w 4178300"/>
              <a:gd name="connsiteY1" fmla="*/ 1209675 h 3467100"/>
              <a:gd name="connsiteX2" fmla="*/ 1038225 w 4178300"/>
              <a:gd name="connsiteY2" fmla="*/ 577850 h 3467100"/>
              <a:gd name="connsiteX3" fmla="*/ 1466850 w 4178300"/>
              <a:gd name="connsiteY3" fmla="*/ 155575 h 3467100"/>
              <a:gd name="connsiteX4" fmla="*/ 1841500 w 4178300"/>
              <a:gd name="connsiteY4" fmla="*/ 0 h 3467100"/>
              <a:gd name="connsiteX5" fmla="*/ 2228850 w 4178300"/>
              <a:gd name="connsiteY5" fmla="*/ 111125 h 3467100"/>
              <a:gd name="connsiteX6" fmla="*/ 2638425 w 4178300"/>
              <a:gd name="connsiteY6" fmla="*/ 469900 h 3467100"/>
              <a:gd name="connsiteX7" fmla="*/ 2968625 w 4178300"/>
              <a:gd name="connsiteY7" fmla="*/ 873124 h 3467100"/>
              <a:gd name="connsiteX8" fmla="*/ 3352800 w 4178300"/>
              <a:gd name="connsiteY8" fmla="*/ 1387475 h 3467100"/>
              <a:gd name="connsiteX9" fmla="*/ 4171950 w 4178300"/>
              <a:gd name="connsiteY9" fmla="*/ 2336800 h 3467100"/>
              <a:gd name="connsiteX10" fmla="*/ 4178300 w 4178300"/>
              <a:gd name="connsiteY10" fmla="*/ 3457575 h 3467100"/>
              <a:gd name="connsiteX11" fmla="*/ 3835400 w 4178300"/>
              <a:gd name="connsiteY11" fmla="*/ 3467100 h 3467100"/>
              <a:gd name="connsiteX12" fmla="*/ 3368675 w 4178300"/>
              <a:gd name="connsiteY12" fmla="*/ 3429000 h 3467100"/>
              <a:gd name="connsiteX13" fmla="*/ 2603500 w 4178300"/>
              <a:gd name="connsiteY13" fmla="*/ 3381375 h 3467100"/>
              <a:gd name="connsiteX14" fmla="*/ 2206625 w 4178300"/>
              <a:gd name="connsiteY14" fmla="*/ 3260724 h 3467100"/>
              <a:gd name="connsiteX15" fmla="*/ 1831975 w 4178300"/>
              <a:gd name="connsiteY15" fmla="*/ 3127375 h 3467100"/>
              <a:gd name="connsiteX16" fmla="*/ 1054100 w 4178300"/>
              <a:gd name="connsiteY16" fmla="*/ 2486025 h 3467100"/>
              <a:gd name="connsiteX17" fmla="*/ 365125 w 4178300"/>
              <a:gd name="connsiteY17" fmla="*/ 1965325 h 3467100"/>
              <a:gd name="connsiteX18" fmla="*/ 171450 w 4178300"/>
              <a:gd name="connsiteY18" fmla="*/ 1911349 h 3467100"/>
              <a:gd name="connsiteX19" fmla="*/ 0 w 4178300"/>
              <a:gd name="connsiteY19" fmla="*/ 1866900 h 3467100"/>
              <a:gd name="connsiteX0" fmla="*/ 0 w 4178300"/>
              <a:gd name="connsiteY0" fmla="*/ 1866900 h 3467100"/>
              <a:gd name="connsiteX1" fmla="*/ 473075 w 4178300"/>
              <a:gd name="connsiteY1" fmla="*/ 1209675 h 3467100"/>
              <a:gd name="connsiteX2" fmla="*/ 1038225 w 4178300"/>
              <a:gd name="connsiteY2" fmla="*/ 577850 h 3467100"/>
              <a:gd name="connsiteX3" fmla="*/ 1466850 w 4178300"/>
              <a:gd name="connsiteY3" fmla="*/ 155575 h 3467100"/>
              <a:gd name="connsiteX4" fmla="*/ 1841500 w 4178300"/>
              <a:gd name="connsiteY4" fmla="*/ 0 h 3467100"/>
              <a:gd name="connsiteX5" fmla="*/ 2228850 w 4178300"/>
              <a:gd name="connsiteY5" fmla="*/ 111125 h 3467100"/>
              <a:gd name="connsiteX6" fmla="*/ 2638425 w 4178300"/>
              <a:gd name="connsiteY6" fmla="*/ 469900 h 3467100"/>
              <a:gd name="connsiteX7" fmla="*/ 2968625 w 4178300"/>
              <a:gd name="connsiteY7" fmla="*/ 873124 h 3467100"/>
              <a:gd name="connsiteX8" fmla="*/ 3352800 w 4178300"/>
              <a:gd name="connsiteY8" fmla="*/ 1387475 h 3467100"/>
              <a:gd name="connsiteX9" fmla="*/ 4171950 w 4178300"/>
              <a:gd name="connsiteY9" fmla="*/ 2336800 h 3467100"/>
              <a:gd name="connsiteX10" fmla="*/ 4178300 w 4178300"/>
              <a:gd name="connsiteY10" fmla="*/ 3457575 h 3467100"/>
              <a:gd name="connsiteX11" fmla="*/ 3835400 w 4178300"/>
              <a:gd name="connsiteY11" fmla="*/ 3467100 h 3467100"/>
              <a:gd name="connsiteX12" fmla="*/ 3368675 w 4178300"/>
              <a:gd name="connsiteY12" fmla="*/ 3429000 h 3467100"/>
              <a:gd name="connsiteX13" fmla="*/ 2603500 w 4178300"/>
              <a:gd name="connsiteY13" fmla="*/ 3381375 h 3467100"/>
              <a:gd name="connsiteX14" fmla="*/ 2206625 w 4178300"/>
              <a:gd name="connsiteY14" fmla="*/ 3260724 h 3467100"/>
              <a:gd name="connsiteX15" fmla="*/ 1831975 w 4178300"/>
              <a:gd name="connsiteY15" fmla="*/ 3127375 h 3467100"/>
              <a:gd name="connsiteX16" fmla="*/ 1054100 w 4178300"/>
              <a:gd name="connsiteY16" fmla="*/ 2486025 h 3467100"/>
              <a:gd name="connsiteX17" fmla="*/ 365125 w 4178300"/>
              <a:gd name="connsiteY17" fmla="*/ 1965325 h 3467100"/>
              <a:gd name="connsiteX18" fmla="*/ 177800 w 4178300"/>
              <a:gd name="connsiteY18" fmla="*/ 1898649 h 3467100"/>
              <a:gd name="connsiteX19" fmla="*/ 0 w 4178300"/>
              <a:gd name="connsiteY19" fmla="*/ 1866900 h 3467100"/>
              <a:gd name="connsiteX0" fmla="*/ 0 w 4174490"/>
              <a:gd name="connsiteY0" fmla="*/ 1855470 h 3467100"/>
              <a:gd name="connsiteX1" fmla="*/ 469265 w 4174490"/>
              <a:gd name="connsiteY1" fmla="*/ 1209675 h 3467100"/>
              <a:gd name="connsiteX2" fmla="*/ 1034415 w 4174490"/>
              <a:gd name="connsiteY2" fmla="*/ 577850 h 3467100"/>
              <a:gd name="connsiteX3" fmla="*/ 1463040 w 4174490"/>
              <a:gd name="connsiteY3" fmla="*/ 155575 h 3467100"/>
              <a:gd name="connsiteX4" fmla="*/ 1837690 w 4174490"/>
              <a:gd name="connsiteY4" fmla="*/ 0 h 3467100"/>
              <a:gd name="connsiteX5" fmla="*/ 2225040 w 4174490"/>
              <a:gd name="connsiteY5" fmla="*/ 111125 h 3467100"/>
              <a:gd name="connsiteX6" fmla="*/ 2634615 w 4174490"/>
              <a:gd name="connsiteY6" fmla="*/ 469900 h 3467100"/>
              <a:gd name="connsiteX7" fmla="*/ 2964815 w 4174490"/>
              <a:gd name="connsiteY7" fmla="*/ 873124 h 3467100"/>
              <a:gd name="connsiteX8" fmla="*/ 3348990 w 4174490"/>
              <a:gd name="connsiteY8" fmla="*/ 1387475 h 3467100"/>
              <a:gd name="connsiteX9" fmla="*/ 4168140 w 4174490"/>
              <a:gd name="connsiteY9" fmla="*/ 2336800 h 3467100"/>
              <a:gd name="connsiteX10" fmla="*/ 4174490 w 4174490"/>
              <a:gd name="connsiteY10" fmla="*/ 3457575 h 3467100"/>
              <a:gd name="connsiteX11" fmla="*/ 3831590 w 4174490"/>
              <a:gd name="connsiteY11" fmla="*/ 3467100 h 3467100"/>
              <a:gd name="connsiteX12" fmla="*/ 3364865 w 4174490"/>
              <a:gd name="connsiteY12" fmla="*/ 3429000 h 3467100"/>
              <a:gd name="connsiteX13" fmla="*/ 2599690 w 4174490"/>
              <a:gd name="connsiteY13" fmla="*/ 3381375 h 3467100"/>
              <a:gd name="connsiteX14" fmla="*/ 2202815 w 4174490"/>
              <a:gd name="connsiteY14" fmla="*/ 3260724 h 3467100"/>
              <a:gd name="connsiteX15" fmla="*/ 1828165 w 4174490"/>
              <a:gd name="connsiteY15" fmla="*/ 3127375 h 3467100"/>
              <a:gd name="connsiteX16" fmla="*/ 1050290 w 4174490"/>
              <a:gd name="connsiteY16" fmla="*/ 2486025 h 3467100"/>
              <a:gd name="connsiteX17" fmla="*/ 361315 w 4174490"/>
              <a:gd name="connsiteY17" fmla="*/ 1965325 h 3467100"/>
              <a:gd name="connsiteX18" fmla="*/ 173990 w 4174490"/>
              <a:gd name="connsiteY18" fmla="*/ 1898649 h 3467100"/>
              <a:gd name="connsiteX19" fmla="*/ 0 w 4174490"/>
              <a:gd name="connsiteY19" fmla="*/ 1855470 h 3467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174490" h="3467100">
                <a:moveTo>
                  <a:pt x="0" y="1855470"/>
                </a:moveTo>
                <a:lnTo>
                  <a:pt x="469265" y="1209675"/>
                </a:lnTo>
                <a:lnTo>
                  <a:pt x="1034415" y="577850"/>
                </a:lnTo>
                <a:lnTo>
                  <a:pt x="1463040" y="155575"/>
                </a:lnTo>
                <a:lnTo>
                  <a:pt x="1837690" y="0"/>
                </a:lnTo>
                <a:lnTo>
                  <a:pt x="2225040" y="111125"/>
                </a:lnTo>
                <a:lnTo>
                  <a:pt x="2634615" y="469900"/>
                </a:lnTo>
                <a:lnTo>
                  <a:pt x="2964815" y="873124"/>
                </a:lnTo>
                <a:lnTo>
                  <a:pt x="3348990" y="1387475"/>
                </a:lnTo>
                <a:lnTo>
                  <a:pt x="4168140" y="2336800"/>
                </a:lnTo>
                <a:cubicBezTo>
                  <a:pt x="4170257" y="2710392"/>
                  <a:pt x="4172373" y="3083983"/>
                  <a:pt x="4174490" y="3457575"/>
                </a:cubicBezTo>
                <a:lnTo>
                  <a:pt x="3831590" y="3467100"/>
                </a:lnTo>
                <a:lnTo>
                  <a:pt x="3364865" y="3429000"/>
                </a:lnTo>
                <a:lnTo>
                  <a:pt x="2599690" y="3381375"/>
                </a:lnTo>
                <a:lnTo>
                  <a:pt x="2202815" y="3260724"/>
                </a:lnTo>
                <a:lnTo>
                  <a:pt x="1828165" y="3127375"/>
                </a:lnTo>
                <a:lnTo>
                  <a:pt x="1050290" y="2486025"/>
                </a:lnTo>
                <a:lnTo>
                  <a:pt x="361315" y="1965325"/>
                </a:lnTo>
                <a:lnTo>
                  <a:pt x="173990" y="1898649"/>
                </a:lnTo>
                <a:lnTo>
                  <a:pt x="0" y="1855470"/>
                </a:lnTo>
                <a:close/>
              </a:path>
            </a:pathLst>
          </a:custGeom>
          <a:pattFill prst="wdDnDiag">
            <a:fgClr>
              <a:srgbClr val="FFBDBD"/>
            </a:fgClr>
            <a:bgClr>
              <a:schemeClr val="bg1"/>
            </a:bgClr>
          </a:patt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sp>
        <p:nvSpPr>
          <p:cNvPr id="13" name="TextBox 12">
            <a:extLst>
              <a:ext uri="{FF2B5EF4-FFF2-40B4-BE49-F238E27FC236}">
                <a16:creationId xmlns:a16="http://schemas.microsoft.com/office/drawing/2014/main" id="{9C3FC003-AF83-2779-5AAC-5967AB29E5A2}"/>
              </a:ext>
            </a:extLst>
          </p:cNvPr>
          <p:cNvSpPr txBox="1"/>
          <p:nvPr/>
        </p:nvSpPr>
        <p:spPr>
          <a:xfrm rot="16200000">
            <a:off x="-153782" y="3290499"/>
            <a:ext cx="1313407" cy="276999"/>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‘000kgs greasy</a:t>
            </a:r>
            <a:endParaRPr lang="en-AU"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25087002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Chart 3">
            <a:extLst>
              <a:ext uri="{FF2B5EF4-FFF2-40B4-BE49-F238E27FC236}">
                <a16:creationId xmlns:a16="http://schemas.microsoft.com/office/drawing/2014/main" id="{1355B4EF-13BC-D070-88ED-1DB06D075805}"/>
              </a:ext>
            </a:extLst>
          </p:cNvPr>
          <p:cNvGraphicFramePr>
            <a:graphicFrameLocks noGrp="1"/>
          </p:cNvGraphicFramePr>
          <p:nvPr>
            <p:extLst>
              <p:ext uri="{D42A27DB-BD31-4B8C-83A1-F6EECF244321}">
                <p14:modId xmlns:p14="http://schemas.microsoft.com/office/powerpoint/2010/main" val="769384664"/>
              </p:ext>
            </p:extLst>
          </p:nvPr>
        </p:nvGraphicFramePr>
        <p:xfrm>
          <a:off x="5181599" y="342456"/>
          <a:ext cx="6356107" cy="5682299"/>
        </p:xfrm>
        <a:graphic>
          <a:graphicData uri="http://schemas.openxmlformats.org/drawingml/2006/chart">
            <c:chart xmlns:c="http://schemas.openxmlformats.org/drawingml/2006/chart" xmlns:r="http://schemas.openxmlformats.org/officeDocument/2006/relationships" r:id="rId3"/>
          </a:graphicData>
        </a:graphic>
      </p:graphicFrame>
      <p:sp>
        <p:nvSpPr>
          <p:cNvPr id="7" name="TextBox 6">
            <a:extLst>
              <a:ext uri="{FF2B5EF4-FFF2-40B4-BE49-F238E27FC236}">
                <a16:creationId xmlns:a16="http://schemas.microsoft.com/office/drawing/2014/main" id="{E7B55DDB-A1C5-7A68-1821-9123B447E4DF}"/>
              </a:ext>
            </a:extLst>
          </p:cNvPr>
          <p:cNvSpPr txBox="1"/>
          <p:nvPr/>
        </p:nvSpPr>
        <p:spPr>
          <a:xfrm>
            <a:off x="6732814" y="3370347"/>
            <a:ext cx="4402379" cy="584775"/>
          </a:xfrm>
          <a:prstGeom prst="rect">
            <a:avLst/>
          </a:prstGeom>
          <a:noFill/>
        </p:spPr>
        <p:txBody>
          <a:bodyPr wrap="square" rtlCol="0">
            <a:spAutoFit/>
          </a:bodyPr>
          <a:lstStyle/>
          <a:p>
            <a:pPr algn="ctr"/>
            <a:r>
              <a:rPr lang="en-US" sz="1600" dirty="0"/>
              <a:t>HS: 5101.11 - Greasy shorn wool, incl. fleece-washed wool, neither carded nor combed</a:t>
            </a:r>
            <a:endParaRPr lang="en-AU" sz="1600" dirty="0"/>
          </a:p>
        </p:txBody>
      </p:sp>
      <p:pic>
        <p:nvPicPr>
          <p:cNvPr id="8" name="Picture 7">
            <a:extLst>
              <a:ext uri="{FF2B5EF4-FFF2-40B4-BE49-F238E27FC236}">
                <a16:creationId xmlns:a16="http://schemas.microsoft.com/office/drawing/2014/main" id="{DCA54F3F-5999-45BC-6680-C4352D4DFB09}"/>
              </a:ext>
            </a:extLst>
          </p:cNvPr>
          <p:cNvPicPr>
            <a:picLocks noChangeAspect="1"/>
          </p:cNvPicPr>
          <p:nvPr/>
        </p:nvPicPr>
        <p:blipFill>
          <a:blip r:embed="rId4"/>
          <a:stretch>
            <a:fillRect/>
          </a:stretch>
        </p:blipFill>
        <p:spPr>
          <a:xfrm>
            <a:off x="9904626" y="6308375"/>
            <a:ext cx="2190940" cy="419136"/>
          </a:xfrm>
          <a:prstGeom prst="rect">
            <a:avLst/>
          </a:prstGeom>
        </p:spPr>
      </p:pic>
      <p:pic>
        <p:nvPicPr>
          <p:cNvPr id="9" name="Picture 8">
            <a:extLst>
              <a:ext uri="{FF2B5EF4-FFF2-40B4-BE49-F238E27FC236}">
                <a16:creationId xmlns:a16="http://schemas.microsoft.com/office/drawing/2014/main" id="{48E73DBB-AE59-B91C-C4B1-96F5B31596A6}"/>
              </a:ext>
            </a:extLst>
          </p:cNvPr>
          <p:cNvPicPr>
            <a:picLocks noChangeAspect="1"/>
          </p:cNvPicPr>
          <p:nvPr/>
        </p:nvPicPr>
        <p:blipFill>
          <a:blip r:embed="rId5"/>
          <a:srcRect t="1" r="77589" b="5167"/>
          <a:stretch>
            <a:fillRect/>
          </a:stretch>
        </p:blipFill>
        <p:spPr>
          <a:xfrm>
            <a:off x="8745298" y="6305976"/>
            <a:ext cx="1159328" cy="419136"/>
          </a:xfrm>
          <a:prstGeom prst="rect">
            <a:avLst/>
          </a:prstGeom>
        </p:spPr>
      </p:pic>
      <p:sp>
        <p:nvSpPr>
          <p:cNvPr id="6" name="Content Placeholder 4">
            <a:extLst>
              <a:ext uri="{FF2B5EF4-FFF2-40B4-BE49-F238E27FC236}">
                <a16:creationId xmlns:a16="http://schemas.microsoft.com/office/drawing/2014/main" id="{68D5FD4A-BF3B-B269-B345-09C2FBAA1261}"/>
              </a:ext>
            </a:extLst>
          </p:cNvPr>
          <p:cNvSpPr txBox="1">
            <a:spLocks/>
          </p:cNvSpPr>
          <p:nvPr/>
        </p:nvSpPr>
        <p:spPr>
          <a:xfrm>
            <a:off x="397328" y="1297668"/>
            <a:ext cx="4533900" cy="4351338"/>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lgn="ctr"/>
            <a:r>
              <a:rPr lang="en-US" dirty="0"/>
              <a:t>Australian woolgrowers still focus on Merino fineness</a:t>
            </a:r>
          </a:p>
          <a:p>
            <a:pPr marL="0" indent="0" algn="ctr">
              <a:buNone/>
            </a:pPr>
            <a:r>
              <a:rPr lang="en-US" b="1" dirty="0"/>
              <a:t>QUALITY</a:t>
            </a:r>
          </a:p>
          <a:p>
            <a:pPr algn="ctr"/>
            <a:endParaRPr lang="en-US" dirty="0"/>
          </a:p>
          <a:p>
            <a:pPr algn="ctr"/>
            <a:r>
              <a:rPr lang="en-US" dirty="0"/>
              <a:t>Australia remains the largest exporter of wool to the world</a:t>
            </a:r>
          </a:p>
          <a:p>
            <a:pPr marL="0" indent="0" algn="ctr">
              <a:buNone/>
            </a:pPr>
            <a:r>
              <a:rPr lang="en-US" b="1" dirty="0"/>
              <a:t>QUANTITY</a:t>
            </a:r>
          </a:p>
          <a:p>
            <a:pPr algn="ctr"/>
            <a:endParaRPr lang="en-US" b="1" dirty="0"/>
          </a:p>
          <a:p>
            <a:pPr algn="ctr"/>
            <a:endParaRPr lang="en-AU" dirty="0"/>
          </a:p>
        </p:txBody>
      </p:sp>
    </p:spTree>
    <p:extLst>
      <p:ext uri="{BB962C8B-B14F-4D97-AF65-F5344CB8AC3E}">
        <p14:creationId xmlns:p14="http://schemas.microsoft.com/office/powerpoint/2010/main" val="2761705353"/>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50062-0630-FB6B-99D8-EDECA6A90084}"/>
            </a:ext>
          </a:extLst>
        </p:cNvPr>
        <p:cNvGrpSpPr/>
        <p:nvPr/>
      </p:nvGrpSpPr>
      <p:grpSpPr>
        <a:xfrm>
          <a:off x="0" y="0"/>
          <a:ext cx="0" cy="0"/>
          <a:chOff x="0" y="0"/>
          <a:chExt cx="0" cy="0"/>
        </a:xfrm>
      </p:grpSpPr>
      <p:sp>
        <p:nvSpPr>
          <p:cNvPr id="178" name="Casualisation">
            <a:extLst>
              <a:ext uri="{FF2B5EF4-FFF2-40B4-BE49-F238E27FC236}">
                <a16:creationId xmlns:a16="http://schemas.microsoft.com/office/drawing/2014/main" id="{0D443236-3744-9F3C-C887-1DE703E5137B}"/>
              </a:ext>
            </a:extLst>
          </p:cNvPr>
          <p:cNvSpPr/>
          <p:nvPr/>
        </p:nvSpPr>
        <p:spPr>
          <a:xfrm>
            <a:off x="315926" y="992602"/>
            <a:ext cx="1850192" cy="341506"/>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a:spcBef>
                <a:spcPts val="0"/>
              </a:spcBef>
              <a:defRPr sz="2400">
                <a:solidFill>
                  <a:srgbClr val="FFFFFF"/>
                </a:solidFill>
                <a:latin typeface="Georgia"/>
                <a:ea typeface="Georgia"/>
                <a:cs typeface="Georgia"/>
                <a:sym typeface="Georgia"/>
              </a:defRPr>
            </a:lvl1pPr>
          </a:lstStyle>
          <a:p>
            <a:r>
              <a:rPr sz="1200"/>
              <a:t>Casualisation</a:t>
            </a:r>
          </a:p>
        </p:txBody>
      </p:sp>
      <p:sp>
        <p:nvSpPr>
          <p:cNvPr id="179" name="Emergence of Gen Z">
            <a:extLst>
              <a:ext uri="{FF2B5EF4-FFF2-40B4-BE49-F238E27FC236}">
                <a16:creationId xmlns:a16="http://schemas.microsoft.com/office/drawing/2014/main" id="{674FC91E-9C07-33DA-8BA5-5BABA2E84EA4}"/>
              </a:ext>
            </a:extLst>
          </p:cNvPr>
          <p:cNvSpPr/>
          <p:nvPr/>
        </p:nvSpPr>
        <p:spPr>
          <a:xfrm>
            <a:off x="2242617" y="992602"/>
            <a:ext cx="1850192" cy="341506"/>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a:spcBef>
                <a:spcPts val="0"/>
              </a:spcBef>
              <a:defRPr sz="2400">
                <a:solidFill>
                  <a:srgbClr val="FFFFFF"/>
                </a:solidFill>
                <a:latin typeface="Georgia"/>
                <a:ea typeface="Georgia"/>
                <a:cs typeface="Georgia"/>
                <a:sym typeface="Georgia"/>
              </a:defRPr>
            </a:lvl1pPr>
          </a:lstStyle>
          <a:p>
            <a:r>
              <a:rPr sz="1200"/>
              <a:t>Emergence of Gen Z</a:t>
            </a:r>
          </a:p>
        </p:txBody>
      </p:sp>
      <p:sp>
        <p:nvSpPr>
          <p:cNvPr id="180" name="Increase of Online Shopping">
            <a:extLst>
              <a:ext uri="{FF2B5EF4-FFF2-40B4-BE49-F238E27FC236}">
                <a16:creationId xmlns:a16="http://schemas.microsoft.com/office/drawing/2014/main" id="{A8D1F4E4-C7E8-66B9-DBE0-F899BE0DA34D}"/>
              </a:ext>
            </a:extLst>
          </p:cNvPr>
          <p:cNvSpPr/>
          <p:nvPr/>
        </p:nvSpPr>
        <p:spPr>
          <a:xfrm>
            <a:off x="4169309" y="992602"/>
            <a:ext cx="1850192" cy="341506"/>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a:spcBef>
                <a:spcPts val="0"/>
              </a:spcBef>
              <a:defRPr sz="2400">
                <a:solidFill>
                  <a:srgbClr val="FFFFFF"/>
                </a:solidFill>
                <a:latin typeface="Georgia"/>
                <a:ea typeface="Georgia"/>
                <a:cs typeface="Georgia"/>
                <a:sym typeface="Georgia"/>
              </a:defRPr>
            </a:lvl1pPr>
          </a:lstStyle>
          <a:p>
            <a:r>
              <a:rPr sz="1200"/>
              <a:t>Increase of Online Shopping</a:t>
            </a:r>
          </a:p>
        </p:txBody>
      </p:sp>
      <p:sp>
        <p:nvSpPr>
          <p:cNvPr id="181" name="Climate Change">
            <a:extLst>
              <a:ext uri="{FF2B5EF4-FFF2-40B4-BE49-F238E27FC236}">
                <a16:creationId xmlns:a16="http://schemas.microsoft.com/office/drawing/2014/main" id="{19B90EE2-0C93-C6CC-CE60-4D6EE6B02329}"/>
              </a:ext>
            </a:extLst>
          </p:cNvPr>
          <p:cNvSpPr/>
          <p:nvPr/>
        </p:nvSpPr>
        <p:spPr>
          <a:xfrm>
            <a:off x="315876" y="3937589"/>
            <a:ext cx="1850192" cy="341506"/>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a:spcBef>
                <a:spcPts val="0"/>
              </a:spcBef>
              <a:defRPr sz="2400">
                <a:solidFill>
                  <a:srgbClr val="FFFFFF"/>
                </a:solidFill>
                <a:latin typeface="Georgia"/>
                <a:ea typeface="Georgia"/>
                <a:cs typeface="Georgia"/>
                <a:sym typeface="Georgia"/>
              </a:defRPr>
            </a:lvl1pPr>
          </a:lstStyle>
          <a:p>
            <a:r>
              <a:rPr sz="1200"/>
              <a:t>Climate Change</a:t>
            </a:r>
          </a:p>
        </p:txBody>
      </p:sp>
      <p:sp>
        <p:nvSpPr>
          <p:cNvPr id="182" name="Eco Conscious Consumer">
            <a:extLst>
              <a:ext uri="{FF2B5EF4-FFF2-40B4-BE49-F238E27FC236}">
                <a16:creationId xmlns:a16="http://schemas.microsoft.com/office/drawing/2014/main" id="{EF0805E7-5E86-C849-B37D-681AF197A4FF}"/>
              </a:ext>
            </a:extLst>
          </p:cNvPr>
          <p:cNvSpPr/>
          <p:nvPr/>
        </p:nvSpPr>
        <p:spPr>
          <a:xfrm>
            <a:off x="2242567" y="3937589"/>
            <a:ext cx="1850192" cy="341506"/>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a:spcBef>
                <a:spcPts val="0"/>
              </a:spcBef>
              <a:defRPr sz="2400">
                <a:solidFill>
                  <a:srgbClr val="FFFFFF"/>
                </a:solidFill>
                <a:latin typeface="Georgia"/>
                <a:ea typeface="Georgia"/>
                <a:cs typeface="Georgia"/>
                <a:sym typeface="Georgia"/>
              </a:defRPr>
            </a:lvl1pPr>
          </a:lstStyle>
          <a:p>
            <a:r>
              <a:rPr sz="1200"/>
              <a:t>Eco Conscious Consumer</a:t>
            </a:r>
          </a:p>
        </p:txBody>
      </p:sp>
      <p:sp>
        <p:nvSpPr>
          <p:cNvPr id="183" name="Cost of Living">
            <a:extLst>
              <a:ext uri="{FF2B5EF4-FFF2-40B4-BE49-F238E27FC236}">
                <a16:creationId xmlns:a16="http://schemas.microsoft.com/office/drawing/2014/main" id="{5E9FFC41-CEF7-711F-76E4-5CDFD37E9529}"/>
              </a:ext>
            </a:extLst>
          </p:cNvPr>
          <p:cNvSpPr/>
          <p:nvPr/>
        </p:nvSpPr>
        <p:spPr>
          <a:xfrm>
            <a:off x="4169258" y="3937589"/>
            <a:ext cx="1850192" cy="341506"/>
          </a:xfrm>
          <a:prstGeom prst="rect">
            <a:avLst/>
          </a:prstGeom>
          <a:solidFill>
            <a:srgbClr val="000000"/>
          </a:solidFill>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0" tIns="0" rIns="0" bIns="0" anchor="ctr"/>
          <a:lstStyle>
            <a:lvl1pPr algn="ctr">
              <a:spcBef>
                <a:spcPts val="0"/>
              </a:spcBef>
              <a:defRPr sz="2400">
                <a:solidFill>
                  <a:srgbClr val="FFFFFF"/>
                </a:solidFill>
                <a:latin typeface="Georgia"/>
                <a:ea typeface="Georgia"/>
                <a:cs typeface="Georgia"/>
                <a:sym typeface="Georgia"/>
              </a:defRPr>
            </a:lvl1pPr>
          </a:lstStyle>
          <a:p>
            <a:r>
              <a:rPr sz="1200"/>
              <a:t>Cost of Living</a:t>
            </a:r>
          </a:p>
        </p:txBody>
      </p:sp>
      <p:pic>
        <p:nvPicPr>
          <p:cNvPr id="184" name="Screenshot 2024-12-02 at 11.13.17 AM.png" descr="Screenshot 2024-12-02 at 11.13.17 AM.png">
            <a:extLst>
              <a:ext uri="{FF2B5EF4-FFF2-40B4-BE49-F238E27FC236}">
                <a16:creationId xmlns:a16="http://schemas.microsoft.com/office/drawing/2014/main" id="{785B7E16-5C48-5A85-8E06-F1E4FFB1DC8B}"/>
              </a:ext>
            </a:extLst>
          </p:cNvPr>
          <p:cNvPicPr>
            <a:picLocks noChangeAspect="1"/>
          </p:cNvPicPr>
          <p:nvPr/>
        </p:nvPicPr>
        <p:blipFill>
          <a:blip r:embed="rId3"/>
          <a:srcRect l="3825" t="21723" r="81906" b="55642"/>
          <a:stretch>
            <a:fillRect/>
          </a:stretch>
        </p:blipFill>
        <p:spPr>
          <a:xfrm>
            <a:off x="315906" y="1421819"/>
            <a:ext cx="1850263" cy="1660912"/>
          </a:xfrm>
          <a:prstGeom prst="rect">
            <a:avLst/>
          </a:prstGeom>
          <a:ln w="12700">
            <a:miter lim="400000"/>
          </a:ln>
        </p:spPr>
      </p:pic>
      <p:pic>
        <p:nvPicPr>
          <p:cNvPr id="185" name="Screenshot 2024-12-02 at 11.13.17 AM.png" descr="Screenshot 2024-12-02 at 11.13.17 AM.png">
            <a:extLst>
              <a:ext uri="{FF2B5EF4-FFF2-40B4-BE49-F238E27FC236}">
                <a16:creationId xmlns:a16="http://schemas.microsoft.com/office/drawing/2014/main" id="{6A2F183A-3D03-4D40-D202-BD6432728474}"/>
              </a:ext>
            </a:extLst>
          </p:cNvPr>
          <p:cNvPicPr>
            <a:picLocks noChangeAspect="1"/>
          </p:cNvPicPr>
          <p:nvPr/>
        </p:nvPicPr>
        <p:blipFill>
          <a:blip r:embed="rId3"/>
          <a:srcRect l="22922" t="22584" r="62809" b="54781"/>
          <a:stretch>
            <a:fillRect/>
          </a:stretch>
        </p:blipFill>
        <p:spPr>
          <a:xfrm>
            <a:off x="2242597" y="1421819"/>
            <a:ext cx="1850263" cy="1660912"/>
          </a:xfrm>
          <a:prstGeom prst="rect">
            <a:avLst/>
          </a:prstGeom>
          <a:ln w="12700">
            <a:miter lim="400000"/>
          </a:ln>
        </p:spPr>
      </p:pic>
      <p:pic>
        <p:nvPicPr>
          <p:cNvPr id="186" name="Screenshot 2024-12-02 at 11.13.17 AM.png" descr="Screenshot 2024-12-02 at 11.13.17 AM.png">
            <a:extLst>
              <a:ext uri="{FF2B5EF4-FFF2-40B4-BE49-F238E27FC236}">
                <a16:creationId xmlns:a16="http://schemas.microsoft.com/office/drawing/2014/main" id="{112B2552-AFD3-3571-B39F-64922A2BA0FA}"/>
              </a:ext>
            </a:extLst>
          </p:cNvPr>
          <p:cNvPicPr>
            <a:picLocks noChangeAspect="1"/>
          </p:cNvPicPr>
          <p:nvPr/>
        </p:nvPicPr>
        <p:blipFill>
          <a:blip r:embed="rId3"/>
          <a:srcRect l="42147" t="22205" r="43823" b="55539"/>
          <a:stretch>
            <a:fillRect/>
          </a:stretch>
        </p:blipFill>
        <p:spPr>
          <a:xfrm>
            <a:off x="4169289" y="1421819"/>
            <a:ext cx="1850262" cy="1660912"/>
          </a:xfrm>
          <a:prstGeom prst="rect">
            <a:avLst/>
          </a:prstGeom>
          <a:ln w="12700">
            <a:miter lim="400000"/>
          </a:ln>
        </p:spPr>
      </p:pic>
      <p:pic>
        <p:nvPicPr>
          <p:cNvPr id="187" name="Screenshot 2024-12-02 at 11.13.17 AM.png" descr="Screenshot 2024-12-02 at 11.13.17 AM.png">
            <a:extLst>
              <a:ext uri="{FF2B5EF4-FFF2-40B4-BE49-F238E27FC236}">
                <a16:creationId xmlns:a16="http://schemas.microsoft.com/office/drawing/2014/main" id="{8C8079EC-5749-2767-25D7-A51ADE7B2654}"/>
              </a:ext>
            </a:extLst>
          </p:cNvPr>
          <p:cNvPicPr>
            <a:picLocks noChangeAspect="1"/>
          </p:cNvPicPr>
          <p:nvPr/>
        </p:nvPicPr>
        <p:blipFill>
          <a:blip r:embed="rId3"/>
          <a:srcRect l="61750" t="21973" r="24367" b="56004"/>
          <a:stretch>
            <a:fillRect/>
          </a:stretch>
        </p:blipFill>
        <p:spPr>
          <a:xfrm>
            <a:off x="315876" y="4366806"/>
            <a:ext cx="1850263" cy="1660912"/>
          </a:xfrm>
          <a:prstGeom prst="rect">
            <a:avLst/>
          </a:prstGeom>
          <a:ln w="12700">
            <a:miter lim="400000"/>
          </a:ln>
        </p:spPr>
      </p:pic>
      <p:pic>
        <p:nvPicPr>
          <p:cNvPr id="188" name="Image" descr="Image">
            <a:extLst>
              <a:ext uri="{FF2B5EF4-FFF2-40B4-BE49-F238E27FC236}">
                <a16:creationId xmlns:a16="http://schemas.microsoft.com/office/drawing/2014/main" id="{C497341B-3B0C-5023-B4CF-900324E41FEB}"/>
              </a:ext>
            </a:extLst>
          </p:cNvPr>
          <p:cNvPicPr>
            <a:picLocks noChangeAspect="1"/>
          </p:cNvPicPr>
          <p:nvPr/>
        </p:nvPicPr>
        <p:blipFill>
          <a:blip r:embed="rId4"/>
          <a:srcRect l="12821" r="12821"/>
          <a:stretch>
            <a:fillRect/>
          </a:stretch>
        </p:blipFill>
        <p:spPr>
          <a:xfrm>
            <a:off x="2242567" y="4366806"/>
            <a:ext cx="1850262" cy="1660912"/>
          </a:xfrm>
          <a:prstGeom prst="rect">
            <a:avLst/>
          </a:prstGeom>
          <a:ln w="12700">
            <a:miter lim="400000"/>
          </a:ln>
        </p:spPr>
      </p:pic>
      <p:pic>
        <p:nvPicPr>
          <p:cNvPr id="189" name="Image" descr="Image">
            <a:extLst>
              <a:ext uri="{FF2B5EF4-FFF2-40B4-BE49-F238E27FC236}">
                <a16:creationId xmlns:a16="http://schemas.microsoft.com/office/drawing/2014/main" id="{64A30A5D-F04E-6903-8517-F9583CA1F950}"/>
              </a:ext>
            </a:extLst>
          </p:cNvPr>
          <p:cNvPicPr>
            <a:picLocks noChangeAspect="1"/>
          </p:cNvPicPr>
          <p:nvPr/>
        </p:nvPicPr>
        <p:blipFill>
          <a:blip r:embed="rId5"/>
          <a:srcRect l="18668" r="18668"/>
          <a:stretch>
            <a:fillRect/>
          </a:stretch>
        </p:blipFill>
        <p:spPr>
          <a:xfrm>
            <a:off x="4169238" y="4366806"/>
            <a:ext cx="1850263" cy="1660912"/>
          </a:xfrm>
          <a:prstGeom prst="rect">
            <a:avLst/>
          </a:prstGeom>
          <a:ln w="12700">
            <a:miter lim="400000"/>
          </a:ln>
        </p:spPr>
      </p:pic>
      <p:sp>
        <p:nvSpPr>
          <p:cNvPr id="190" name="Increased casualisation poses a challenge as wool is often perceived as a more formal fabric choice. This perception can limit wool’s appeal in the growing casual wear market, hinder its adopting in everyday wardrobes.">
            <a:extLst>
              <a:ext uri="{FF2B5EF4-FFF2-40B4-BE49-F238E27FC236}">
                <a16:creationId xmlns:a16="http://schemas.microsoft.com/office/drawing/2014/main" id="{C3F82567-09DB-D9A6-97C2-14DBADA1C7EB}"/>
              </a:ext>
            </a:extLst>
          </p:cNvPr>
          <p:cNvSpPr txBox="1"/>
          <p:nvPr/>
        </p:nvSpPr>
        <p:spPr>
          <a:xfrm>
            <a:off x="348165" y="3170442"/>
            <a:ext cx="1807140" cy="220573"/>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2200">
                <a:latin typeface="DINOT"/>
                <a:ea typeface="DINOT"/>
                <a:cs typeface="DINOT"/>
                <a:sym typeface="DINOT"/>
              </a:defRPr>
            </a:lvl1pPr>
          </a:lstStyle>
          <a:p>
            <a:pPr algn="ctr"/>
            <a:r>
              <a:rPr sz="1100" dirty="0"/>
              <a:t>Increased </a:t>
            </a:r>
            <a:r>
              <a:rPr sz="1100" dirty="0" err="1"/>
              <a:t>casualisation</a:t>
            </a:r>
            <a:endParaRPr sz="1100" dirty="0"/>
          </a:p>
        </p:txBody>
      </p:sp>
      <p:sp>
        <p:nvSpPr>
          <p:cNvPr id="191" name="While this group shows interest in sustainable product and ethical brand practices, wool’s premium image often translates to higher prices, making it less competitive against cheaper synthetic alternatives favoured by budget-conscious Gen Z consumers.">
            <a:extLst>
              <a:ext uri="{FF2B5EF4-FFF2-40B4-BE49-F238E27FC236}">
                <a16:creationId xmlns:a16="http://schemas.microsoft.com/office/drawing/2014/main" id="{AF99CBEF-A372-C8C6-B566-F10C37E1985B}"/>
              </a:ext>
            </a:extLst>
          </p:cNvPr>
          <p:cNvSpPr txBox="1"/>
          <p:nvPr/>
        </p:nvSpPr>
        <p:spPr>
          <a:xfrm>
            <a:off x="2225842" y="3170442"/>
            <a:ext cx="1807140" cy="389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2200">
                <a:latin typeface="DINOT"/>
                <a:ea typeface="DINOT"/>
                <a:cs typeface="DINOT"/>
                <a:sym typeface="DINOT"/>
              </a:defRPr>
            </a:lvl1pPr>
          </a:lstStyle>
          <a:p>
            <a:pPr algn="ctr"/>
            <a:r>
              <a:rPr lang="en-US" sz="1100" dirty="0"/>
              <a:t>B</a:t>
            </a:r>
            <a:r>
              <a:rPr sz="1100" dirty="0"/>
              <a:t>udget-conscious Gen Z consumers.</a:t>
            </a:r>
          </a:p>
        </p:txBody>
      </p:sp>
      <p:sp>
        <p:nvSpPr>
          <p:cNvPr id="192" name="The tactile nature of wool, a key factor in appreciating its quality and texture, is lost in the digital realm. Consumer cannot physically experience the fabric’s properties, making it harder for the industry to convey the benefits of wool online.">
            <a:extLst>
              <a:ext uri="{FF2B5EF4-FFF2-40B4-BE49-F238E27FC236}">
                <a16:creationId xmlns:a16="http://schemas.microsoft.com/office/drawing/2014/main" id="{07F845F7-245D-F315-5F95-BE040FC4CF4D}"/>
              </a:ext>
            </a:extLst>
          </p:cNvPr>
          <p:cNvSpPr txBox="1"/>
          <p:nvPr/>
        </p:nvSpPr>
        <p:spPr>
          <a:xfrm>
            <a:off x="4190784" y="3170442"/>
            <a:ext cx="1807140" cy="559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2200">
                <a:latin typeface="DINOT"/>
                <a:ea typeface="DINOT"/>
                <a:cs typeface="DINOT"/>
                <a:sym typeface="DINOT"/>
              </a:defRPr>
            </a:lvl1pPr>
          </a:lstStyle>
          <a:p>
            <a:pPr algn="ctr"/>
            <a:r>
              <a:rPr lang="en-US" sz="1100" dirty="0"/>
              <a:t>C</a:t>
            </a:r>
            <a:r>
              <a:rPr sz="1100" dirty="0"/>
              <a:t>onsumer cannot physically experience the fabric’s properties.</a:t>
            </a:r>
          </a:p>
        </p:txBody>
      </p:sp>
      <p:sp>
        <p:nvSpPr>
          <p:cNvPr id="193" name="2024 was one of the hottest years, with countries like China reaching the hottest temperature in modern history (July 2024). Warmer temperature and shifting weather patterns can impact wool selling season. Consumers may be less includes to purchase wool ">
            <a:extLst>
              <a:ext uri="{FF2B5EF4-FFF2-40B4-BE49-F238E27FC236}">
                <a16:creationId xmlns:a16="http://schemas.microsoft.com/office/drawing/2014/main" id="{2B32EC47-BBC2-8BFC-FB5F-DC6B7FFCEB00}"/>
              </a:ext>
            </a:extLst>
          </p:cNvPr>
          <p:cNvSpPr txBox="1"/>
          <p:nvPr/>
        </p:nvSpPr>
        <p:spPr>
          <a:xfrm>
            <a:off x="337402" y="6163773"/>
            <a:ext cx="1807140" cy="389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2200">
                <a:latin typeface="DINOT"/>
                <a:ea typeface="DINOT"/>
                <a:cs typeface="DINOT"/>
                <a:sym typeface="DINOT"/>
              </a:defRPr>
            </a:lvl1pPr>
          </a:lstStyle>
          <a:p>
            <a:pPr algn="ctr"/>
            <a:r>
              <a:rPr lang="en-US" sz="1100" dirty="0"/>
              <a:t>S</a:t>
            </a:r>
            <a:r>
              <a:rPr sz="1100" dirty="0"/>
              <a:t>hifting weather patterns can impact wool selling season. </a:t>
            </a:r>
          </a:p>
        </p:txBody>
      </p:sp>
      <p:sp>
        <p:nvSpPr>
          <p:cNvPr id="194" name="Eco-consciousness is across many levels. Government, supply chains and consumers are calling for systemic change in the fashion industry and for sustainability to become a standard for the post COVID-19 business environment.">
            <a:extLst>
              <a:ext uri="{FF2B5EF4-FFF2-40B4-BE49-F238E27FC236}">
                <a16:creationId xmlns:a16="http://schemas.microsoft.com/office/drawing/2014/main" id="{9FB4845D-A8CD-4BD7-07FE-A14E13C71C35}"/>
              </a:ext>
            </a:extLst>
          </p:cNvPr>
          <p:cNvSpPr txBox="1"/>
          <p:nvPr/>
        </p:nvSpPr>
        <p:spPr>
          <a:xfrm>
            <a:off x="2285619" y="6163773"/>
            <a:ext cx="1807140" cy="559127"/>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2200">
                <a:latin typeface="DINOT"/>
                <a:ea typeface="DINOT"/>
                <a:cs typeface="DINOT"/>
                <a:sym typeface="DINOT"/>
              </a:defRPr>
            </a:lvl1pPr>
          </a:lstStyle>
          <a:p>
            <a:pPr algn="ctr"/>
            <a:r>
              <a:rPr sz="1100" dirty="0"/>
              <a:t>Eco-consciousness across Government, supply chains and consumers</a:t>
            </a:r>
          </a:p>
        </p:txBody>
      </p:sp>
      <p:sp>
        <p:nvSpPr>
          <p:cNvPr id="195" name="Inflation remains the top global consigner. In 19 out of 29 countries survey be IPSOS Global Advisor, the level of concern about the cost of living has increased. Climate change is ranked as the eight most pressing issue, sharing its position with concer">
            <a:extLst>
              <a:ext uri="{FF2B5EF4-FFF2-40B4-BE49-F238E27FC236}">
                <a16:creationId xmlns:a16="http://schemas.microsoft.com/office/drawing/2014/main" id="{1B6C4EF9-7594-7F34-4B64-249A45E51CB0}"/>
              </a:ext>
            </a:extLst>
          </p:cNvPr>
          <p:cNvSpPr txBox="1"/>
          <p:nvPr/>
        </p:nvSpPr>
        <p:spPr>
          <a:xfrm>
            <a:off x="4190784" y="6163773"/>
            <a:ext cx="1807140" cy="38985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lIns="25400" tIns="25400" rIns="25400" bIns="25400" anchor="ctr">
            <a:spAutoFit/>
          </a:bodyPr>
          <a:lstStyle>
            <a:lvl1pPr>
              <a:defRPr sz="2200">
                <a:latin typeface="DINOT"/>
                <a:ea typeface="DINOT"/>
                <a:cs typeface="DINOT"/>
                <a:sym typeface="DINOT"/>
              </a:defRPr>
            </a:lvl1pPr>
          </a:lstStyle>
          <a:p>
            <a:pPr algn="ctr"/>
            <a:r>
              <a:rPr sz="1100" dirty="0"/>
              <a:t>Inflation remains the top global consigner.</a:t>
            </a:r>
          </a:p>
        </p:txBody>
      </p:sp>
      <p:graphicFrame>
        <p:nvGraphicFramePr>
          <p:cNvPr id="2" name="Chart 1">
            <a:extLst>
              <a:ext uri="{FF2B5EF4-FFF2-40B4-BE49-F238E27FC236}">
                <a16:creationId xmlns:a16="http://schemas.microsoft.com/office/drawing/2014/main" id="{E72228FF-BEE9-1110-994D-3FC6E16C0FC8}"/>
              </a:ext>
            </a:extLst>
          </p:cNvPr>
          <p:cNvGraphicFramePr>
            <a:graphicFrameLocks noGrp="1"/>
          </p:cNvGraphicFramePr>
          <p:nvPr>
            <p:extLst>
              <p:ext uri="{D42A27DB-BD31-4B8C-83A1-F6EECF244321}">
                <p14:modId xmlns:p14="http://schemas.microsoft.com/office/powerpoint/2010/main" val="3612352751"/>
              </p:ext>
            </p:extLst>
          </p:nvPr>
        </p:nvGraphicFramePr>
        <p:xfrm>
          <a:off x="6439877" y="948690"/>
          <a:ext cx="5550193" cy="5520690"/>
        </p:xfrm>
        <a:graphic>
          <a:graphicData uri="http://schemas.openxmlformats.org/drawingml/2006/chart">
            <c:chart xmlns:c="http://schemas.openxmlformats.org/drawingml/2006/chart" xmlns:r="http://schemas.openxmlformats.org/officeDocument/2006/relationships" r:id="rId6"/>
          </a:graphicData>
        </a:graphic>
      </p:graphicFrame>
      <p:sp>
        <p:nvSpPr>
          <p:cNvPr id="3" name="Title 2">
            <a:extLst>
              <a:ext uri="{FF2B5EF4-FFF2-40B4-BE49-F238E27FC236}">
                <a16:creationId xmlns:a16="http://schemas.microsoft.com/office/drawing/2014/main" id="{F0C175C3-2083-0673-8CE7-E953F3659C16}"/>
              </a:ext>
            </a:extLst>
          </p:cNvPr>
          <p:cNvSpPr>
            <a:spLocks noGrp="1"/>
          </p:cNvSpPr>
          <p:nvPr>
            <p:ph type="title"/>
          </p:nvPr>
        </p:nvSpPr>
        <p:spPr>
          <a:xfrm>
            <a:off x="740124" y="-110523"/>
            <a:ext cx="10515600" cy="1113102"/>
          </a:xfrm>
        </p:spPr>
        <p:txBody>
          <a:bodyPr>
            <a:normAutofit/>
          </a:bodyPr>
          <a:lstStyle/>
          <a:p>
            <a:pPr algn="ctr"/>
            <a:r>
              <a:rPr lang="en-AU" sz="4000" b="1" dirty="0"/>
              <a:t>GLOBAL DEMAND FOR WOOL APPAREL</a:t>
            </a:r>
          </a:p>
        </p:txBody>
      </p:sp>
      <p:pic>
        <p:nvPicPr>
          <p:cNvPr id="4" name="Picture 3">
            <a:extLst>
              <a:ext uri="{FF2B5EF4-FFF2-40B4-BE49-F238E27FC236}">
                <a16:creationId xmlns:a16="http://schemas.microsoft.com/office/drawing/2014/main" id="{6C7EED88-C02D-0D9B-E509-26CF687A0997}"/>
              </a:ext>
            </a:extLst>
          </p:cNvPr>
          <p:cNvPicPr>
            <a:picLocks noChangeAspect="1"/>
          </p:cNvPicPr>
          <p:nvPr/>
        </p:nvPicPr>
        <p:blipFill>
          <a:blip r:embed="rId7"/>
          <a:stretch>
            <a:fillRect/>
          </a:stretch>
        </p:blipFill>
        <p:spPr>
          <a:xfrm>
            <a:off x="10704195" y="6103456"/>
            <a:ext cx="1334220" cy="255242"/>
          </a:xfrm>
          <a:prstGeom prst="rect">
            <a:avLst/>
          </a:prstGeom>
        </p:spPr>
      </p:pic>
      <p:cxnSp>
        <p:nvCxnSpPr>
          <p:cNvPr id="6" name="Straight Arrow Connector 5">
            <a:extLst>
              <a:ext uri="{FF2B5EF4-FFF2-40B4-BE49-F238E27FC236}">
                <a16:creationId xmlns:a16="http://schemas.microsoft.com/office/drawing/2014/main" id="{E086E0E5-C35D-63CE-F5EB-1AD4A59B6DBA}"/>
              </a:ext>
            </a:extLst>
          </p:cNvPr>
          <p:cNvCxnSpPr/>
          <p:nvPr/>
        </p:nvCxnSpPr>
        <p:spPr>
          <a:xfrm flipV="1">
            <a:off x="7578090" y="2256740"/>
            <a:ext cx="354330" cy="23431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AFA81188-E2EE-8FDA-E2FF-6F4C194C8753}"/>
              </a:ext>
            </a:extLst>
          </p:cNvPr>
          <p:cNvCxnSpPr>
            <a:cxnSpLocks/>
          </p:cNvCxnSpPr>
          <p:nvPr/>
        </p:nvCxnSpPr>
        <p:spPr>
          <a:xfrm>
            <a:off x="8411751" y="3724727"/>
            <a:ext cx="317605" cy="1800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9" name="Straight Arrow Connector 8">
            <a:extLst>
              <a:ext uri="{FF2B5EF4-FFF2-40B4-BE49-F238E27FC236}">
                <a16:creationId xmlns:a16="http://schemas.microsoft.com/office/drawing/2014/main" id="{CC37EF0F-1985-1A9D-043E-60EA1A7102A0}"/>
              </a:ext>
            </a:extLst>
          </p:cNvPr>
          <p:cNvCxnSpPr>
            <a:cxnSpLocks/>
          </p:cNvCxnSpPr>
          <p:nvPr/>
        </p:nvCxnSpPr>
        <p:spPr>
          <a:xfrm flipV="1">
            <a:off x="9149682" y="3560292"/>
            <a:ext cx="302895" cy="2114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2" name="Straight Arrow Connector 11">
            <a:extLst>
              <a:ext uri="{FF2B5EF4-FFF2-40B4-BE49-F238E27FC236}">
                <a16:creationId xmlns:a16="http://schemas.microsoft.com/office/drawing/2014/main" id="{DCFDC315-63C1-90DC-63FB-9DD187452587}"/>
              </a:ext>
            </a:extLst>
          </p:cNvPr>
          <p:cNvCxnSpPr>
            <a:cxnSpLocks/>
          </p:cNvCxnSpPr>
          <p:nvPr/>
        </p:nvCxnSpPr>
        <p:spPr>
          <a:xfrm flipV="1">
            <a:off x="11348445" y="4313339"/>
            <a:ext cx="302895" cy="211455"/>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3" name="Straight Arrow Connector 12">
            <a:extLst>
              <a:ext uri="{FF2B5EF4-FFF2-40B4-BE49-F238E27FC236}">
                <a16:creationId xmlns:a16="http://schemas.microsoft.com/office/drawing/2014/main" id="{4F8BB356-A8AF-9DA8-C03B-FA19A107F94D}"/>
              </a:ext>
            </a:extLst>
          </p:cNvPr>
          <p:cNvCxnSpPr>
            <a:cxnSpLocks/>
          </p:cNvCxnSpPr>
          <p:nvPr/>
        </p:nvCxnSpPr>
        <p:spPr>
          <a:xfrm>
            <a:off x="9920858" y="3867476"/>
            <a:ext cx="317605" cy="18006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cxnSp>
        <p:nvCxnSpPr>
          <p:cNvPr id="14" name="Straight Arrow Connector 13">
            <a:extLst>
              <a:ext uri="{FF2B5EF4-FFF2-40B4-BE49-F238E27FC236}">
                <a16:creationId xmlns:a16="http://schemas.microsoft.com/office/drawing/2014/main" id="{2FA21456-B0AA-75B7-5086-D348B33861E0}"/>
              </a:ext>
            </a:extLst>
          </p:cNvPr>
          <p:cNvCxnSpPr>
            <a:cxnSpLocks/>
          </p:cNvCxnSpPr>
          <p:nvPr/>
        </p:nvCxnSpPr>
        <p:spPr>
          <a:xfrm>
            <a:off x="10610464" y="4366806"/>
            <a:ext cx="270896" cy="108039"/>
          </a:xfrm>
          <a:prstGeom prst="straightConnector1">
            <a:avLst/>
          </a:prstGeom>
          <a:ln>
            <a:solidFill>
              <a:srgbClr val="FF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7234224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Chart 2">
            <a:extLst>
              <a:ext uri="{FF2B5EF4-FFF2-40B4-BE49-F238E27FC236}">
                <a16:creationId xmlns:a16="http://schemas.microsoft.com/office/drawing/2014/main" id="{8230173C-B2FB-2E1E-D01C-65D9B31F80BC}"/>
              </a:ext>
            </a:extLst>
          </p:cNvPr>
          <p:cNvGraphicFramePr>
            <a:graphicFrameLocks/>
          </p:cNvGraphicFramePr>
          <p:nvPr>
            <p:extLst>
              <p:ext uri="{D42A27DB-BD31-4B8C-83A1-F6EECF244321}">
                <p14:modId xmlns:p14="http://schemas.microsoft.com/office/powerpoint/2010/main" val="3813233444"/>
              </p:ext>
            </p:extLst>
          </p:nvPr>
        </p:nvGraphicFramePr>
        <p:xfrm>
          <a:off x="957943" y="1382486"/>
          <a:ext cx="10346953" cy="5203372"/>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1">
            <a:extLst>
              <a:ext uri="{FF2B5EF4-FFF2-40B4-BE49-F238E27FC236}">
                <a16:creationId xmlns:a16="http://schemas.microsoft.com/office/drawing/2014/main" id="{2E4E3CA7-F7A3-2312-2F62-CA765CF8F0F3}"/>
              </a:ext>
            </a:extLst>
          </p:cNvPr>
          <p:cNvPicPr>
            <a:picLocks noChangeAspect="1"/>
          </p:cNvPicPr>
          <p:nvPr/>
        </p:nvPicPr>
        <p:blipFill>
          <a:blip r:embed="rId4"/>
          <a:stretch>
            <a:fillRect/>
          </a:stretch>
        </p:blipFill>
        <p:spPr>
          <a:xfrm>
            <a:off x="10472056" y="6422370"/>
            <a:ext cx="1623509" cy="310584"/>
          </a:xfrm>
          <a:prstGeom prst="rect">
            <a:avLst/>
          </a:prstGeom>
        </p:spPr>
      </p:pic>
      <p:sp>
        <p:nvSpPr>
          <p:cNvPr id="4" name="Title 3">
            <a:extLst>
              <a:ext uri="{FF2B5EF4-FFF2-40B4-BE49-F238E27FC236}">
                <a16:creationId xmlns:a16="http://schemas.microsoft.com/office/drawing/2014/main" id="{CF13DFAC-2D93-7CFB-E41E-631940495E50}"/>
              </a:ext>
            </a:extLst>
          </p:cNvPr>
          <p:cNvSpPr>
            <a:spLocks noGrp="1"/>
          </p:cNvSpPr>
          <p:nvPr>
            <p:ph type="title"/>
          </p:nvPr>
        </p:nvSpPr>
        <p:spPr>
          <a:xfrm>
            <a:off x="838200" y="365126"/>
            <a:ext cx="10515600" cy="848632"/>
          </a:xfrm>
        </p:spPr>
        <p:txBody>
          <a:bodyPr/>
          <a:lstStyle/>
          <a:p>
            <a:pPr algn="ctr"/>
            <a:r>
              <a:rPr lang="en-US" b="1" dirty="0"/>
              <a:t>GLOBAL DEMAND FOR WOOL APPAREL</a:t>
            </a:r>
            <a:endParaRPr lang="en-AU" b="1" dirty="0"/>
          </a:p>
        </p:txBody>
      </p:sp>
    </p:spTree>
    <p:extLst>
      <p:ext uri="{BB962C8B-B14F-4D97-AF65-F5344CB8AC3E}">
        <p14:creationId xmlns:p14="http://schemas.microsoft.com/office/powerpoint/2010/main" val="10256631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2916C3F-B9BB-BF1B-20D4-8EA66EBB680C}"/>
              </a:ext>
            </a:extLst>
          </p:cNvPr>
          <p:cNvSpPr>
            <a:spLocks noGrp="1"/>
          </p:cNvSpPr>
          <p:nvPr>
            <p:ph type="title"/>
          </p:nvPr>
        </p:nvSpPr>
        <p:spPr>
          <a:xfrm>
            <a:off x="838200" y="365125"/>
            <a:ext cx="10515600" cy="805089"/>
          </a:xfrm>
        </p:spPr>
        <p:txBody>
          <a:bodyPr>
            <a:normAutofit/>
          </a:bodyPr>
          <a:lstStyle/>
          <a:p>
            <a:pPr algn="ctr"/>
            <a:r>
              <a:rPr lang="en-US" sz="4000" dirty="0"/>
              <a:t>Australian Wool Production Forecast</a:t>
            </a:r>
            <a:endParaRPr lang="en-AU" sz="4000" dirty="0"/>
          </a:p>
        </p:txBody>
      </p:sp>
      <p:graphicFrame>
        <p:nvGraphicFramePr>
          <p:cNvPr id="5" name="Content Placeholder 4">
            <a:extLst>
              <a:ext uri="{FF2B5EF4-FFF2-40B4-BE49-F238E27FC236}">
                <a16:creationId xmlns:a16="http://schemas.microsoft.com/office/drawing/2014/main" id="{25BC407C-1B2E-E55D-D7F9-EB2A36E6DE00}"/>
              </a:ext>
            </a:extLst>
          </p:cNvPr>
          <p:cNvGraphicFramePr>
            <a:graphicFrameLocks noGrp="1"/>
          </p:cNvGraphicFramePr>
          <p:nvPr>
            <p:ph idx="1"/>
            <p:extLst>
              <p:ext uri="{D42A27DB-BD31-4B8C-83A1-F6EECF244321}">
                <p14:modId xmlns:p14="http://schemas.microsoft.com/office/powerpoint/2010/main" val="618678418"/>
              </p:ext>
            </p:extLst>
          </p:nvPr>
        </p:nvGraphicFramePr>
        <p:xfrm>
          <a:off x="693436" y="1487111"/>
          <a:ext cx="10515600" cy="2687320"/>
        </p:xfrm>
        <a:graphic>
          <a:graphicData uri="http://schemas.openxmlformats.org/drawingml/2006/table">
            <a:tbl>
              <a:tblPr firstRow="1" bandRow="1">
                <a:tableStyleId>{5C22544A-7EE6-4342-B048-85BDC9FD1C3A}</a:tableStyleId>
              </a:tblPr>
              <a:tblGrid>
                <a:gridCol w="3451746">
                  <a:extLst>
                    <a:ext uri="{9D8B030D-6E8A-4147-A177-3AD203B41FA5}">
                      <a16:colId xmlns:a16="http://schemas.microsoft.com/office/drawing/2014/main" val="1608911923"/>
                    </a:ext>
                  </a:extLst>
                </a:gridCol>
                <a:gridCol w="1683224">
                  <a:extLst>
                    <a:ext uri="{9D8B030D-6E8A-4147-A177-3AD203B41FA5}">
                      <a16:colId xmlns:a16="http://schemas.microsoft.com/office/drawing/2014/main" val="830993963"/>
                    </a:ext>
                  </a:extLst>
                </a:gridCol>
                <a:gridCol w="1824251">
                  <a:extLst>
                    <a:ext uri="{9D8B030D-6E8A-4147-A177-3AD203B41FA5}">
                      <a16:colId xmlns:a16="http://schemas.microsoft.com/office/drawing/2014/main" val="438483968"/>
                    </a:ext>
                  </a:extLst>
                </a:gridCol>
                <a:gridCol w="1828800">
                  <a:extLst>
                    <a:ext uri="{9D8B030D-6E8A-4147-A177-3AD203B41FA5}">
                      <a16:colId xmlns:a16="http://schemas.microsoft.com/office/drawing/2014/main" val="570254224"/>
                    </a:ext>
                  </a:extLst>
                </a:gridCol>
                <a:gridCol w="1727579">
                  <a:extLst>
                    <a:ext uri="{9D8B030D-6E8A-4147-A177-3AD203B41FA5}">
                      <a16:colId xmlns:a16="http://schemas.microsoft.com/office/drawing/2014/main" val="358106234"/>
                    </a:ext>
                  </a:extLst>
                </a:gridCol>
              </a:tblGrid>
              <a:tr h="370840">
                <a:tc>
                  <a:txBody>
                    <a:bodyPr/>
                    <a:lstStyle/>
                    <a:p>
                      <a:r>
                        <a:rPr lang="en-US" sz="1800" dirty="0"/>
                        <a:t>PARAMETER</a:t>
                      </a:r>
                      <a:endParaRPr lang="en-AU" sz="1800" dirty="0"/>
                    </a:p>
                  </a:txBody>
                  <a:tcPr anchor="ctr"/>
                </a:tc>
                <a:tc>
                  <a:txBody>
                    <a:bodyPr/>
                    <a:lstStyle/>
                    <a:p>
                      <a:pPr algn="ctr"/>
                      <a:r>
                        <a:rPr lang="en-US" sz="1800" dirty="0"/>
                        <a:t>2022/23</a:t>
                      </a:r>
                      <a:endParaRPr lang="en-AU" sz="1800" dirty="0"/>
                    </a:p>
                  </a:txBody>
                  <a:tcPr anchor="ctr"/>
                </a:tc>
                <a:tc>
                  <a:txBody>
                    <a:bodyPr/>
                    <a:lstStyle/>
                    <a:p>
                      <a:pPr algn="ctr"/>
                      <a:r>
                        <a:rPr lang="en-US" sz="1800" dirty="0"/>
                        <a:t>2023/24</a:t>
                      </a:r>
                      <a:endParaRPr lang="en-AU" sz="1800" dirty="0"/>
                    </a:p>
                  </a:txBody>
                  <a:tcPr anchor="ctr"/>
                </a:tc>
                <a:tc>
                  <a:txBody>
                    <a:bodyPr/>
                    <a:lstStyle/>
                    <a:p>
                      <a:pPr algn="ctr"/>
                      <a:r>
                        <a:rPr lang="en-US" sz="1800" dirty="0"/>
                        <a:t>2024/25e</a:t>
                      </a:r>
                      <a:endParaRPr lang="en-AU" sz="1800" dirty="0"/>
                    </a:p>
                  </a:txBody>
                  <a:tcPr anchor="ctr"/>
                </a:tc>
                <a:tc>
                  <a:txBody>
                    <a:bodyPr/>
                    <a:lstStyle/>
                    <a:p>
                      <a:pPr algn="ctr"/>
                      <a:r>
                        <a:rPr lang="en-US" sz="1800" dirty="0"/>
                        <a:t>2025/26(f)</a:t>
                      </a:r>
                      <a:endParaRPr lang="en-AU" sz="1800" dirty="0"/>
                    </a:p>
                  </a:txBody>
                  <a:tcPr anchor="ctr"/>
                </a:tc>
                <a:extLst>
                  <a:ext uri="{0D108BD9-81ED-4DB2-BD59-A6C34878D82A}">
                    <a16:rowId xmlns:a16="http://schemas.microsoft.com/office/drawing/2014/main" val="1154712319"/>
                  </a:ext>
                </a:extLst>
              </a:tr>
              <a:tr h="370840">
                <a:tc>
                  <a:txBody>
                    <a:bodyPr/>
                    <a:lstStyle/>
                    <a:p>
                      <a:r>
                        <a:rPr lang="en-US" sz="1800" dirty="0"/>
                        <a:t>Opening Sheep Number</a:t>
                      </a:r>
                    </a:p>
                    <a:p>
                      <a:r>
                        <a:rPr lang="en-US" sz="1400" dirty="0"/>
                        <a:t>(million)</a:t>
                      </a:r>
                      <a:endParaRPr lang="en-AU" sz="1400" dirty="0"/>
                    </a:p>
                  </a:txBody>
                  <a:tcPr anchor="ctr"/>
                </a:tc>
                <a:tc>
                  <a:txBody>
                    <a:bodyPr/>
                    <a:lstStyle/>
                    <a:p>
                      <a:pPr algn="ctr"/>
                      <a:r>
                        <a:rPr lang="en-US" sz="1800" dirty="0"/>
                        <a:t>70.2</a:t>
                      </a:r>
                      <a:endParaRPr lang="en-AU" sz="1800" dirty="0"/>
                    </a:p>
                  </a:txBody>
                  <a:tcPr anchor="ctr"/>
                </a:tc>
                <a:tc>
                  <a:txBody>
                    <a:bodyPr/>
                    <a:lstStyle/>
                    <a:p>
                      <a:pPr algn="ctr"/>
                      <a:r>
                        <a:rPr lang="en-US" sz="1800" dirty="0"/>
                        <a:t>69.9</a:t>
                      </a:r>
                      <a:endParaRPr lang="en-AU" sz="1800" dirty="0"/>
                    </a:p>
                  </a:txBody>
                  <a:tcPr anchor="ctr"/>
                </a:tc>
                <a:tc>
                  <a:txBody>
                    <a:bodyPr/>
                    <a:lstStyle/>
                    <a:p>
                      <a:pPr algn="ctr"/>
                      <a:r>
                        <a:rPr lang="en-US" sz="1800" dirty="0"/>
                        <a:t>63.1</a:t>
                      </a:r>
                      <a:endParaRPr lang="en-AU" sz="1800" dirty="0"/>
                    </a:p>
                  </a:txBody>
                  <a:tcPr anchor="ctr"/>
                </a:tc>
                <a:tc>
                  <a:txBody>
                    <a:bodyPr/>
                    <a:lstStyle/>
                    <a:p>
                      <a:pPr algn="ctr"/>
                      <a:r>
                        <a:rPr lang="en-US" sz="1800" dirty="0"/>
                        <a:t>57.9</a:t>
                      </a:r>
                      <a:endParaRPr lang="en-AU" sz="1800" dirty="0"/>
                    </a:p>
                  </a:txBody>
                  <a:tcPr anchor="ctr"/>
                </a:tc>
                <a:extLst>
                  <a:ext uri="{0D108BD9-81ED-4DB2-BD59-A6C34878D82A}">
                    <a16:rowId xmlns:a16="http://schemas.microsoft.com/office/drawing/2014/main" val="964331688"/>
                  </a:ext>
                </a:extLst>
              </a:tr>
              <a:tr h="370840">
                <a:tc>
                  <a:txBody>
                    <a:bodyPr/>
                    <a:lstStyle/>
                    <a:p>
                      <a:r>
                        <a:rPr lang="en-US" sz="1800" dirty="0"/>
                        <a:t>Sheep Numbers Shorn</a:t>
                      </a:r>
                    </a:p>
                    <a:p>
                      <a:r>
                        <a:rPr lang="en-US" sz="1400" dirty="0"/>
                        <a:t>(million)</a:t>
                      </a:r>
                      <a:endParaRPr lang="en-AU" sz="1400" dirty="0"/>
                    </a:p>
                  </a:txBody>
                  <a:tcPr anchor="ctr"/>
                </a:tc>
                <a:tc>
                  <a:txBody>
                    <a:bodyPr/>
                    <a:lstStyle/>
                    <a:p>
                      <a:pPr algn="ctr"/>
                      <a:r>
                        <a:rPr lang="en-US" sz="1800" dirty="0"/>
                        <a:t>71.5</a:t>
                      </a:r>
                      <a:endParaRPr lang="en-AU" sz="1800" dirty="0"/>
                    </a:p>
                  </a:txBody>
                  <a:tcPr anchor="ctr"/>
                </a:tc>
                <a:tc>
                  <a:txBody>
                    <a:bodyPr/>
                    <a:lstStyle/>
                    <a:p>
                      <a:pPr algn="ctr"/>
                      <a:r>
                        <a:rPr lang="en-US" sz="1800" dirty="0"/>
                        <a:t>71.6</a:t>
                      </a:r>
                      <a:endParaRPr lang="en-AU" sz="1800" dirty="0"/>
                    </a:p>
                  </a:txBody>
                  <a:tcPr anchor="ctr"/>
                </a:tc>
                <a:tc>
                  <a:txBody>
                    <a:bodyPr/>
                    <a:lstStyle/>
                    <a:p>
                      <a:pPr algn="ctr"/>
                      <a:r>
                        <a:rPr lang="en-US" sz="1800" dirty="0"/>
                        <a:t>63.0</a:t>
                      </a:r>
                      <a:endParaRPr lang="en-AU" sz="1800" dirty="0"/>
                    </a:p>
                  </a:txBody>
                  <a:tcPr anchor="ctr"/>
                </a:tc>
                <a:tc>
                  <a:txBody>
                    <a:bodyPr/>
                    <a:lstStyle/>
                    <a:p>
                      <a:pPr algn="ctr"/>
                      <a:r>
                        <a:rPr lang="en-US" sz="1800" dirty="0"/>
                        <a:t>56.5</a:t>
                      </a:r>
                      <a:endParaRPr lang="en-AU" sz="1800" dirty="0"/>
                    </a:p>
                  </a:txBody>
                  <a:tcPr anchor="ctr"/>
                </a:tc>
                <a:extLst>
                  <a:ext uri="{0D108BD9-81ED-4DB2-BD59-A6C34878D82A}">
                    <a16:rowId xmlns:a16="http://schemas.microsoft.com/office/drawing/2014/main" val="3561116443"/>
                  </a:ext>
                </a:extLst>
              </a:tr>
              <a:tr h="370840">
                <a:tc>
                  <a:txBody>
                    <a:bodyPr/>
                    <a:lstStyle/>
                    <a:p>
                      <a:r>
                        <a:rPr lang="en-US" sz="1800" dirty="0"/>
                        <a:t>Average Cut per Head</a:t>
                      </a:r>
                    </a:p>
                    <a:p>
                      <a:r>
                        <a:rPr lang="en-US" sz="1400" dirty="0"/>
                        <a:t>(kg greasy)</a:t>
                      </a:r>
                      <a:endParaRPr lang="en-AU" sz="1400" dirty="0"/>
                    </a:p>
                  </a:txBody>
                  <a:tcPr anchor="ctr"/>
                </a:tc>
                <a:tc>
                  <a:txBody>
                    <a:bodyPr/>
                    <a:lstStyle/>
                    <a:p>
                      <a:pPr algn="ctr"/>
                      <a:r>
                        <a:rPr lang="en-US" sz="1800" dirty="0"/>
                        <a:t>4.59</a:t>
                      </a:r>
                      <a:endParaRPr lang="en-AU" sz="1800" dirty="0"/>
                    </a:p>
                  </a:txBody>
                  <a:tcPr anchor="ctr"/>
                </a:tc>
                <a:tc>
                  <a:txBody>
                    <a:bodyPr/>
                    <a:lstStyle/>
                    <a:p>
                      <a:pPr algn="ctr"/>
                      <a:r>
                        <a:rPr lang="en-US" sz="1800" dirty="0"/>
                        <a:t>4.44</a:t>
                      </a:r>
                      <a:endParaRPr lang="en-AU" sz="1800" dirty="0"/>
                    </a:p>
                  </a:txBody>
                  <a:tcPr anchor="ctr"/>
                </a:tc>
                <a:tc>
                  <a:txBody>
                    <a:bodyPr/>
                    <a:lstStyle/>
                    <a:p>
                      <a:pPr algn="ctr"/>
                      <a:r>
                        <a:rPr lang="en-US" sz="1800" dirty="0"/>
                        <a:t>4.45</a:t>
                      </a:r>
                      <a:endParaRPr lang="en-AU" sz="1800" dirty="0"/>
                    </a:p>
                  </a:txBody>
                  <a:tcPr anchor="ctr"/>
                </a:tc>
                <a:tc>
                  <a:txBody>
                    <a:bodyPr/>
                    <a:lstStyle/>
                    <a:p>
                      <a:pPr algn="ctr"/>
                      <a:r>
                        <a:rPr lang="en-US" sz="1800" dirty="0"/>
                        <a:t>4.34</a:t>
                      </a:r>
                      <a:endParaRPr lang="en-AU" sz="1800" dirty="0"/>
                    </a:p>
                  </a:txBody>
                  <a:tcPr anchor="ctr"/>
                </a:tc>
                <a:extLst>
                  <a:ext uri="{0D108BD9-81ED-4DB2-BD59-A6C34878D82A}">
                    <a16:rowId xmlns:a16="http://schemas.microsoft.com/office/drawing/2014/main" val="1682881243"/>
                  </a:ext>
                </a:extLst>
              </a:tr>
              <a:tr h="370840">
                <a:tc>
                  <a:txBody>
                    <a:bodyPr/>
                    <a:lstStyle/>
                    <a:p>
                      <a:r>
                        <a:rPr lang="en-US" sz="1800" dirty="0"/>
                        <a:t>Shorn Wool Production</a:t>
                      </a:r>
                    </a:p>
                    <a:p>
                      <a:r>
                        <a:rPr lang="en-US" sz="1400" dirty="0"/>
                        <a:t>(</a:t>
                      </a:r>
                      <a:r>
                        <a:rPr lang="en-US" sz="1400" dirty="0" err="1"/>
                        <a:t>mkg</a:t>
                      </a:r>
                      <a:r>
                        <a:rPr lang="en-US" sz="1400" dirty="0"/>
                        <a:t> greasy)</a:t>
                      </a:r>
                      <a:endParaRPr lang="en-AU" sz="1400" dirty="0"/>
                    </a:p>
                  </a:txBody>
                  <a:tcPr anchor="ctr"/>
                </a:tc>
                <a:tc>
                  <a:txBody>
                    <a:bodyPr/>
                    <a:lstStyle/>
                    <a:p>
                      <a:pPr algn="ctr"/>
                      <a:r>
                        <a:rPr lang="en-US" sz="1800" dirty="0"/>
                        <a:t>328</a:t>
                      </a:r>
                      <a:endParaRPr lang="en-AU" sz="1800" dirty="0"/>
                    </a:p>
                  </a:txBody>
                  <a:tcPr anchor="ctr"/>
                </a:tc>
                <a:tc>
                  <a:txBody>
                    <a:bodyPr/>
                    <a:lstStyle/>
                    <a:p>
                      <a:pPr algn="ctr"/>
                      <a:r>
                        <a:rPr lang="en-US" sz="1800" dirty="0"/>
                        <a:t>318</a:t>
                      </a:r>
                      <a:endParaRPr lang="en-AU" sz="1800" dirty="0"/>
                    </a:p>
                  </a:txBody>
                  <a:tcPr anchor="ctr"/>
                </a:tc>
                <a:tc>
                  <a:txBody>
                    <a:bodyPr/>
                    <a:lstStyle/>
                    <a:p>
                      <a:pPr algn="ctr"/>
                      <a:r>
                        <a:rPr lang="en-US" sz="1800" dirty="0"/>
                        <a:t>280.1</a:t>
                      </a:r>
                      <a:endParaRPr lang="en-AU" sz="1800" dirty="0"/>
                    </a:p>
                  </a:txBody>
                  <a:tcPr anchor="ctr"/>
                </a:tc>
                <a:tc>
                  <a:txBody>
                    <a:bodyPr/>
                    <a:lstStyle/>
                    <a:p>
                      <a:pPr algn="ctr"/>
                      <a:r>
                        <a:rPr lang="en-US" sz="1800" dirty="0"/>
                        <a:t>251.5</a:t>
                      </a:r>
                      <a:endParaRPr lang="en-AU" sz="1800" dirty="0"/>
                    </a:p>
                  </a:txBody>
                  <a:tcPr anchor="ctr"/>
                </a:tc>
                <a:extLst>
                  <a:ext uri="{0D108BD9-81ED-4DB2-BD59-A6C34878D82A}">
                    <a16:rowId xmlns:a16="http://schemas.microsoft.com/office/drawing/2014/main" val="896497179"/>
                  </a:ext>
                </a:extLst>
              </a:tr>
            </a:tbl>
          </a:graphicData>
        </a:graphic>
      </p:graphicFrame>
      <p:sp>
        <p:nvSpPr>
          <p:cNvPr id="3" name="TextBox 2">
            <a:extLst>
              <a:ext uri="{FF2B5EF4-FFF2-40B4-BE49-F238E27FC236}">
                <a16:creationId xmlns:a16="http://schemas.microsoft.com/office/drawing/2014/main" id="{EDC78931-4672-127D-3167-A62A5D9BCDE4}"/>
              </a:ext>
            </a:extLst>
          </p:cNvPr>
          <p:cNvSpPr txBox="1"/>
          <p:nvPr/>
        </p:nvSpPr>
        <p:spPr>
          <a:xfrm>
            <a:off x="1240972" y="4712693"/>
            <a:ext cx="9466320" cy="1477328"/>
          </a:xfrm>
          <a:prstGeom prst="rect">
            <a:avLst/>
          </a:prstGeom>
          <a:noFill/>
        </p:spPr>
        <p:txBody>
          <a:bodyPr wrap="square" rtlCol="0">
            <a:spAutoFit/>
          </a:bodyPr>
          <a:lstStyle/>
          <a:p>
            <a:pPr algn="ctr"/>
            <a:r>
              <a:rPr lang="en-US" b="1" dirty="0"/>
              <a:t>Australian Wool Production Forecasting Committee (August 2025)</a:t>
            </a:r>
          </a:p>
          <a:p>
            <a:pPr marL="285750" indent="-285750" algn="ctr">
              <a:buFont typeface="Arial" panose="020B0604020202020204" pitchFamily="34" charset="0"/>
              <a:buChar char="•"/>
            </a:pPr>
            <a:r>
              <a:rPr lang="en-US" dirty="0"/>
              <a:t>Estimate of shorn wool production for 2024/25 is 280.1 </a:t>
            </a:r>
            <a:r>
              <a:rPr lang="en-US" dirty="0" err="1"/>
              <a:t>mkg</a:t>
            </a:r>
            <a:r>
              <a:rPr lang="en-US" dirty="0"/>
              <a:t> greasy, 11.8% lower than the 2023/24 season estimate.</a:t>
            </a:r>
          </a:p>
          <a:p>
            <a:pPr marL="285750" indent="-285750" algn="ctr">
              <a:buFont typeface="Arial" panose="020B0604020202020204" pitchFamily="34" charset="0"/>
              <a:buChar char="•"/>
            </a:pPr>
            <a:r>
              <a:rPr lang="en-US" dirty="0"/>
              <a:t>Second forecast of shorn wool production for the 2025/26 season is 251.5 </a:t>
            </a:r>
            <a:r>
              <a:rPr lang="en-US" dirty="0" err="1"/>
              <a:t>mkg</a:t>
            </a:r>
            <a:r>
              <a:rPr lang="en-US" dirty="0"/>
              <a:t> greasy, a 10.2% decrease on the 2024/25 estimate.</a:t>
            </a:r>
          </a:p>
        </p:txBody>
      </p:sp>
    </p:spTree>
    <p:extLst>
      <p:ext uri="{BB962C8B-B14F-4D97-AF65-F5344CB8AC3E}">
        <p14:creationId xmlns:p14="http://schemas.microsoft.com/office/powerpoint/2010/main" val="184686477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1C89FDD8-8FE0-BF6E-625B-3ADDC87C3FCA}"/>
              </a:ext>
            </a:extLst>
          </p:cNvPr>
          <p:cNvGraphicFramePr>
            <a:graphicFrameLocks noGrp="1"/>
          </p:cNvGraphicFramePr>
          <p:nvPr>
            <p:extLst>
              <p:ext uri="{D42A27DB-BD31-4B8C-83A1-F6EECF244321}">
                <p14:modId xmlns:p14="http://schemas.microsoft.com/office/powerpoint/2010/main" val="746667400"/>
              </p:ext>
            </p:extLst>
          </p:nvPr>
        </p:nvGraphicFramePr>
        <p:xfrm>
          <a:off x="4231783" y="397778"/>
          <a:ext cx="7617648" cy="6460222"/>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CC4794EE-2D89-EBA7-D740-0AB17EACF293}"/>
              </a:ext>
            </a:extLst>
          </p:cNvPr>
          <p:cNvPicPr>
            <a:picLocks noChangeAspect="1"/>
          </p:cNvPicPr>
          <p:nvPr/>
        </p:nvPicPr>
        <p:blipFill>
          <a:blip r:embed="rId4"/>
          <a:stretch>
            <a:fillRect/>
          </a:stretch>
        </p:blipFill>
        <p:spPr>
          <a:xfrm>
            <a:off x="564000" y="1533427"/>
            <a:ext cx="2950480" cy="488490"/>
          </a:xfrm>
          <a:prstGeom prst="rect">
            <a:avLst/>
          </a:prstGeom>
        </p:spPr>
      </p:pic>
      <p:sp>
        <p:nvSpPr>
          <p:cNvPr id="7" name="TextBox 6">
            <a:extLst>
              <a:ext uri="{FF2B5EF4-FFF2-40B4-BE49-F238E27FC236}">
                <a16:creationId xmlns:a16="http://schemas.microsoft.com/office/drawing/2014/main" id="{1BD24075-2BB6-1595-6415-EED8379A8FA6}"/>
              </a:ext>
            </a:extLst>
          </p:cNvPr>
          <p:cNvSpPr txBox="1"/>
          <p:nvPr/>
        </p:nvSpPr>
        <p:spPr>
          <a:xfrm>
            <a:off x="72661" y="2336393"/>
            <a:ext cx="3933158" cy="2800767"/>
          </a:xfrm>
          <a:prstGeom prst="rect">
            <a:avLst/>
          </a:prstGeom>
          <a:noFill/>
        </p:spPr>
        <p:txBody>
          <a:bodyPr wrap="square" rtlCol="0">
            <a:spAutoFit/>
          </a:bodyPr>
          <a:lstStyle/>
          <a:p>
            <a:pPr algn="ctr" fontAlgn="base"/>
            <a:r>
              <a:rPr lang="en-AU" sz="3200" dirty="0">
                <a:solidFill>
                  <a:sysClr val="windowText" lastClr="000000">
                    <a:lumMod val="65000"/>
                    <a:lumOff val="35000"/>
                  </a:sysClr>
                </a:solidFill>
              </a:rPr>
              <a:t>Top 10 Markets for Wool Apparel</a:t>
            </a:r>
          </a:p>
          <a:p>
            <a:pPr algn="ctr" fontAlgn="base"/>
            <a:r>
              <a:rPr lang="en-US" sz="3200" b="1" dirty="0"/>
              <a:t>Consumer Insights </a:t>
            </a:r>
            <a:r>
              <a:rPr lang="en-US" sz="2000" b="1" dirty="0"/>
              <a:t>on the most important aspect when choosing apparel</a:t>
            </a:r>
          </a:p>
          <a:p>
            <a:pPr algn="ctr" fontAlgn="base"/>
            <a:endParaRPr lang="en-US" sz="2000" b="1" dirty="0"/>
          </a:p>
          <a:p>
            <a:pPr algn="ctr" fontAlgn="base"/>
            <a:r>
              <a:rPr lang="en-US" sz="2000" b="1" dirty="0"/>
              <a:t>(Q2 2025 Survey)</a:t>
            </a:r>
          </a:p>
        </p:txBody>
      </p:sp>
      <p:sp>
        <p:nvSpPr>
          <p:cNvPr id="8" name="TextBox 7">
            <a:extLst>
              <a:ext uri="{FF2B5EF4-FFF2-40B4-BE49-F238E27FC236}">
                <a16:creationId xmlns:a16="http://schemas.microsoft.com/office/drawing/2014/main" id="{0691C372-7BC5-0E3D-CEEE-22AFF28ACD22}"/>
              </a:ext>
            </a:extLst>
          </p:cNvPr>
          <p:cNvSpPr txBox="1"/>
          <p:nvPr/>
        </p:nvSpPr>
        <p:spPr>
          <a:xfrm>
            <a:off x="4681181" y="186519"/>
            <a:ext cx="7055893" cy="923330"/>
          </a:xfrm>
          <a:prstGeom prst="rect">
            <a:avLst/>
          </a:prstGeom>
          <a:noFill/>
        </p:spPr>
        <p:txBody>
          <a:bodyPr wrap="square" rtlCol="0">
            <a:spAutoFit/>
          </a:bodyPr>
          <a:lstStyle/>
          <a:p>
            <a:pPr lvl="0" algn="ctr">
              <a:defRPr sz="2800" b="0" i="0" u="none" strike="noStrike" kern="1200" spc="0" baseline="0">
                <a:solidFill>
                  <a:prstClr val="black">
                    <a:lumMod val="65000"/>
                    <a:lumOff val="35000"/>
                  </a:prstClr>
                </a:solidFill>
                <a:latin typeface="+mn-lt"/>
                <a:ea typeface="+mn-ea"/>
                <a:cs typeface="+mn-cs"/>
              </a:defRPr>
            </a:pPr>
            <a:r>
              <a:rPr lang="en-US" sz="2000" b="1" dirty="0"/>
              <a:t>Question: </a:t>
            </a:r>
            <a:r>
              <a:rPr lang="en-US" sz="2000" i="1" dirty="0"/>
              <a:t>“Out of the following, which are the most important aspects when choosing your apparel?” </a:t>
            </a:r>
            <a:r>
              <a:rPr lang="en-US" sz="2000" b="1" dirty="0"/>
              <a:t>(multi-pick)</a:t>
            </a:r>
          </a:p>
          <a:p>
            <a:endParaRPr lang="en-AU" sz="1400" dirty="0"/>
          </a:p>
        </p:txBody>
      </p:sp>
    </p:spTree>
    <p:extLst>
      <p:ext uri="{BB962C8B-B14F-4D97-AF65-F5344CB8AC3E}">
        <p14:creationId xmlns:p14="http://schemas.microsoft.com/office/powerpoint/2010/main" val="195689606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8B63FA2D-BE68-45DE-EE24-F0B4DD1CE7C1}"/>
            </a:ext>
          </a:extLst>
        </p:cNvPr>
        <p:cNvGrpSpPr/>
        <p:nvPr/>
      </p:nvGrpSpPr>
      <p:grpSpPr>
        <a:xfrm>
          <a:off x="0" y="0"/>
          <a:ext cx="0" cy="0"/>
          <a:chOff x="0" y="0"/>
          <a:chExt cx="0" cy="0"/>
        </a:xfrm>
      </p:grpSpPr>
      <p:graphicFrame>
        <p:nvGraphicFramePr>
          <p:cNvPr id="6" name="Chart 5">
            <a:extLst>
              <a:ext uri="{FF2B5EF4-FFF2-40B4-BE49-F238E27FC236}">
                <a16:creationId xmlns:a16="http://schemas.microsoft.com/office/drawing/2014/main" id="{F78044A8-2526-F23C-7BFF-210D79698969}"/>
              </a:ext>
            </a:extLst>
          </p:cNvPr>
          <p:cNvGraphicFramePr>
            <a:graphicFrameLocks noGrp="1"/>
          </p:cNvGraphicFramePr>
          <p:nvPr/>
        </p:nvGraphicFramePr>
        <p:xfrm>
          <a:off x="4231783" y="397778"/>
          <a:ext cx="7617648" cy="6460222"/>
        </p:xfrm>
        <a:graphic>
          <a:graphicData uri="http://schemas.openxmlformats.org/drawingml/2006/chart">
            <c:chart xmlns:c="http://schemas.openxmlformats.org/drawingml/2006/chart" xmlns:r="http://schemas.openxmlformats.org/officeDocument/2006/relationships" r:id="rId3"/>
          </a:graphicData>
        </a:graphic>
      </p:graphicFrame>
      <p:pic>
        <p:nvPicPr>
          <p:cNvPr id="4" name="Picture 3">
            <a:extLst>
              <a:ext uri="{FF2B5EF4-FFF2-40B4-BE49-F238E27FC236}">
                <a16:creationId xmlns:a16="http://schemas.microsoft.com/office/drawing/2014/main" id="{90269585-C1DC-FB31-3E76-63E5457F9D8B}"/>
              </a:ext>
            </a:extLst>
          </p:cNvPr>
          <p:cNvPicPr>
            <a:picLocks noChangeAspect="1"/>
          </p:cNvPicPr>
          <p:nvPr/>
        </p:nvPicPr>
        <p:blipFill>
          <a:blip r:embed="rId4"/>
          <a:stretch>
            <a:fillRect/>
          </a:stretch>
        </p:blipFill>
        <p:spPr>
          <a:xfrm>
            <a:off x="564000" y="1533427"/>
            <a:ext cx="2950480" cy="488490"/>
          </a:xfrm>
          <a:prstGeom prst="rect">
            <a:avLst/>
          </a:prstGeom>
        </p:spPr>
      </p:pic>
      <p:sp>
        <p:nvSpPr>
          <p:cNvPr id="7" name="TextBox 6">
            <a:extLst>
              <a:ext uri="{FF2B5EF4-FFF2-40B4-BE49-F238E27FC236}">
                <a16:creationId xmlns:a16="http://schemas.microsoft.com/office/drawing/2014/main" id="{6A42B5ED-A1CC-4AFC-7382-557EB8D37936}"/>
              </a:ext>
            </a:extLst>
          </p:cNvPr>
          <p:cNvSpPr txBox="1"/>
          <p:nvPr/>
        </p:nvSpPr>
        <p:spPr>
          <a:xfrm>
            <a:off x="72661" y="2336393"/>
            <a:ext cx="3933158" cy="2800767"/>
          </a:xfrm>
          <a:prstGeom prst="rect">
            <a:avLst/>
          </a:prstGeom>
          <a:noFill/>
        </p:spPr>
        <p:txBody>
          <a:bodyPr wrap="square" rtlCol="0">
            <a:spAutoFit/>
          </a:bodyPr>
          <a:lstStyle/>
          <a:p>
            <a:pPr algn="ctr" fontAlgn="base"/>
            <a:r>
              <a:rPr lang="en-AU" sz="3200" dirty="0">
                <a:solidFill>
                  <a:sysClr val="windowText" lastClr="000000">
                    <a:lumMod val="65000"/>
                    <a:lumOff val="35000"/>
                  </a:sysClr>
                </a:solidFill>
              </a:rPr>
              <a:t>Top 10 Markets for Wool Apparel</a:t>
            </a:r>
          </a:p>
          <a:p>
            <a:pPr algn="ctr" fontAlgn="base"/>
            <a:r>
              <a:rPr lang="en-US" sz="3200" b="1" dirty="0"/>
              <a:t>Consumer Insights </a:t>
            </a:r>
            <a:r>
              <a:rPr lang="en-US" sz="2000" b="1" dirty="0"/>
              <a:t>on the most important aspect when choosing apparel</a:t>
            </a:r>
          </a:p>
          <a:p>
            <a:pPr algn="ctr" fontAlgn="base"/>
            <a:endParaRPr lang="en-US" sz="2000" b="1" dirty="0"/>
          </a:p>
          <a:p>
            <a:pPr algn="ctr" fontAlgn="base"/>
            <a:r>
              <a:rPr lang="en-US" sz="2000" b="1" dirty="0"/>
              <a:t>(Q2 2025 Survey)</a:t>
            </a:r>
          </a:p>
        </p:txBody>
      </p:sp>
      <p:sp>
        <p:nvSpPr>
          <p:cNvPr id="8" name="TextBox 7">
            <a:extLst>
              <a:ext uri="{FF2B5EF4-FFF2-40B4-BE49-F238E27FC236}">
                <a16:creationId xmlns:a16="http://schemas.microsoft.com/office/drawing/2014/main" id="{D4770E37-820D-558D-B8E6-CBD235E4C5D7}"/>
              </a:ext>
            </a:extLst>
          </p:cNvPr>
          <p:cNvSpPr txBox="1"/>
          <p:nvPr/>
        </p:nvSpPr>
        <p:spPr>
          <a:xfrm>
            <a:off x="4681181" y="186519"/>
            <a:ext cx="7055893" cy="923330"/>
          </a:xfrm>
          <a:prstGeom prst="rect">
            <a:avLst/>
          </a:prstGeom>
          <a:noFill/>
        </p:spPr>
        <p:txBody>
          <a:bodyPr wrap="square" rtlCol="0">
            <a:spAutoFit/>
          </a:bodyPr>
          <a:lstStyle/>
          <a:p>
            <a:pPr lvl="0" algn="ctr">
              <a:defRPr sz="2800" b="0" i="0" u="none" strike="noStrike" kern="1200" spc="0" baseline="0">
                <a:solidFill>
                  <a:prstClr val="black">
                    <a:lumMod val="65000"/>
                    <a:lumOff val="35000"/>
                  </a:prstClr>
                </a:solidFill>
                <a:latin typeface="+mn-lt"/>
                <a:ea typeface="+mn-ea"/>
                <a:cs typeface="+mn-cs"/>
              </a:defRPr>
            </a:pPr>
            <a:r>
              <a:rPr lang="en-US" sz="2000" b="1" dirty="0"/>
              <a:t>Question: </a:t>
            </a:r>
            <a:r>
              <a:rPr lang="en-US" sz="2000" i="1" dirty="0"/>
              <a:t>“Out of the following, which are the most important aspects when choosing your apparel?” </a:t>
            </a:r>
            <a:r>
              <a:rPr lang="en-US" sz="2000" b="1" dirty="0"/>
              <a:t>(multi-pick)</a:t>
            </a:r>
          </a:p>
          <a:p>
            <a:endParaRPr lang="en-AU" sz="1400" dirty="0"/>
          </a:p>
        </p:txBody>
      </p:sp>
      <p:sp>
        <p:nvSpPr>
          <p:cNvPr id="2" name="Rectangle 1">
            <a:extLst>
              <a:ext uri="{FF2B5EF4-FFF2-40B4-BE49-F238E27FC236}">
                <a16:creationId xmlns:a16="http://schemas.microsoft.com/office/drawing/2014/main" id="{D17EB93A-361C-F3AB-DA27-97A9BF83D1AE}"/>
              </a:ext>
            </a:extLst>
          </p:cNvPr>
          <p:cNvSpPr/>
          <p:nvPr/>
        </p:nvSpPr>
        <p:spPr>
          <a:xfrm>
            <a:off x="4844955" y="1433015"/>
            <a:ext cx="3612108" cy="3780430"/>
          </a:xfrm>
          <a:prstGeom prst="rect">
            <a:avLst/>
          </a:prstGeom>
          <a:noFill/>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AU"/>
          </a:p>
        </p:txBody>
      </p:sp>
      <p:pic>
        <p:nvPicPr>
          <p:cNvPr id="5" name="Picture 4">
            <a:extLst>
              <a:ext uri="{FF2B5EF4-FFF2-40B4-BE49-F238E27FC236}">
                <a16:creationId xmlns:a16="http://schemas.microsoft.com/office/drawing/2014/main" id="{647F7F02-7DE9-EAD8-8152-4DA32F53CED8}"/>
              </a:ext>
            </a:extLst>
          </p:cNvPr>
          <p:cNvPicPr>
            <a:picLocks noChangeAspect="1"/>
          </p:cNvPicPr>
          <p:nvPr/>
        </p:nvPicPr>
        <p:blipFill>
          <a:blip r:embed="rId5"/>
          <a:srcRect b="21612"/>
          <a:stretch>
            <a:fillRect/>
          </a:stretch>
        </p:blipFill>
        <p:spPr>
          <a:xfrm>
            <a:off x="5470190" y="3635829"/>
            <a:ext cx="2131202" cy="1387930"/>
          </a:xfrm>
          <a:prstGeom prst="rect">
            <a:avLst/>
          </a:prstGeom>
        </p:spPr>
      </p:pic>
    </p:spTree>
    <p:extLst>
      <p:ext uri="{BB962C8B-B14F-4D97-AF65-F5344CB8AC3E}">
        <p14:creationId xmlns:p14="http://schemas.microsoft.com/office/powerpoint/2010/main" val="4259948448"/>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99" name="KV1_Clean.jpeg" descr="KV1_Clean.jpeg"/>
          <p:cNvPicPr>
            <a:picLocks noChangeAspect="1"/>
          </p:cNvPicPr>
          <p:nvPr/>
        </p:nvPicPr>
        <p:blipFill>
          <a:blip r:embed="rId3"/>
          <a:srcRect l="5352" r="3948"/>
          <a:stretch>
            <a:fillRect/>
          </a:stretch>
        </p:blipFill>
        <p:spPr>
          <a:xfrm>
            <a:off x="4054723" y="0"/>
            <a:ext cx="4146749" cy="6858000"/>
          </a:xfrm>
          <a:prstGeom prst="rect">
            <a:avLst/>
          </a:prstGeom>
          <a:ln w="12700">
            <a:miter lim="400000"/>
          </a:ln>
        </p:spPr>
      </p:pic>
      <p:pic>
        <p:nvPicPr>
          <p:cNvPr id="200" name="Image" descr="Image"/>
          <p:cNvPicPr>
            <a:picLocks noChangeAspect="1"/>
          </p:cNvPicPr>
          <p:nvPr/>
        </p:nvPicPr>
        <p:blipFill>
          <a:blip r:embed="rId4"/>
          <a:srcRect l="28261" t="17199" r="38278"/>
          <a:stretch>
            <a:fillRect/>
          </a:stretch>
        </p:blipFill>
        <p:spPr>
          <a:xfrm>
            <a:off x="8304219" y="-28968"/>
            <a:ext cx="3946945" cy="6906017"/>
          </a:xfrm>
          <a:prstGeom prst="rect">
            <a:avLst/>
          </a:prstGeom>
          <a:ln w="12700">
            <a:miter lim="400000"/>
          </a:ln>
        </p:spPr>
      </p:pic>
      <p:pic>
        <p:nvPicPr>
          <p:cNvPr id="201" name="Screenshot 2024-07-16 at 12.40.12 PM.png" descr="Screenshot 2024-07-16 at 12.40.12 PM.png"/>
          <p:cNvPicPr>
            <a:picLocks noChangeAspect="1"/>
          </p:cNvPicPr>
          <p:nvPr/>
        </p:nvPicPr>
        <p:blipFill>
          <a:blip r:embed="rId5"/>
          <a:srcRect l="5976" r="5976"/>
          <a:stretch>
            <a:fillRect/>
          </a:stretch>
        </p:blipFill>
        <p:spPr>
          <a:xfrm>
            <a:off x="-40637" y="0"/>
            <a:ext cx="3992697" cy="6858000"/>
          </a:xfrm>
          <a:prstGeom prst="rect">
            <a:avLst/>
          </a:prstGeom>
          <a:ln w="12700">
            <a:miter lim="400000"/>
          </a:ln>
        </p:spPr>
      </p:pic>
      <p:sp>
        <p:nvSpPr>
          <p:cNvPr id="202" name="Rectangle"/>
          <p:cNvSpPr/>
          <p:nvPr/>
        </p:nvSpPr>
        <p:spPr>
          <a:xfrm>
            <a:off x="0" y="-6845"/>
            <a:ext cx="12282812" cy="6864845"/>
          </a:xfrm>
          <a:prstGeom prst="rect">
            <a:avLst/>
          </a:prstGeom>
          <a:solidFill>
            <a:srgbClr val="000000">
              <a:alpha val="34850"/>
            </a:srgbClr>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endParaRPr sz="1600"/>
          </a:p>
        </p:txBody>
      </p:sp>
      <p:sp>
        <p:nvSpPr>
          <p:cNvPr id="203" name="Accelerate…"/>
          <p:cNvSpPr txBox="1"/>
          <p:nvPr/>
        </p:nvSpPr>
        <p:spPr>
          <a:xfrm>
            <a:off x="880931" y="3093344"/>
            <a:ext cx="2149627" cy="1128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ctr">
              <a:defRPr sz="7000">
                <a:solidFill>
                  <a:srgbClr val="FFFFFF"/>
                </a:solidFill>
                <a:latin typeface="Georgia"/>
                <a:ea typeface="Georgia"/>
                <a:cs typeface="Georgia"/>
                <a:sym typeface="Georgia"/>
              </a:defRPr>
            </a:pPr>
            <a:r>
              <a:rPr sz="3500" dirty="0"/>
              <a:t>Accelerate</a:t>
            </a:r>
          </a:p>
          <a:p>
            <a:pPr algn="ctr">
              <a:defRPr sz="7000">
                <a:solidFill>
                  <a:srgbClr val="FFFFFF"/>
                </a:solidFill>
                <a:latin typeface="Georgia"/>
                <a:ea typeface="Georgia"/>
                <a:cs typeface="Georgia"/>
                <a:sym typeface="Georgia"/>
              </a:defRPr>
            </a:pPr>
            <a:r>
              <a:rPr sz="3500" dirty="0"/>
              <a:t>Expansion</a:t>
            </a:r>
          </a:p>
        </p:txBody>
      </p:sp>
      <p:sp>
        <p:nvSpPr>
          <p:cNvPr id="204" name="Defend…"/>
          <p:cNvSpPr txBox="1"/>
          <p:nvPr/>
        </p:nvSpPr>
        <p:spPr>
          <a:xfrm>
            <a:off x="5172670" y="3093344"/>
            <a:ext cx="1846660" cy="1128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ctr">
              <a:defRPr sz="7000">
                <a:solidFill>
                  <a:srgbClr val="FFFFFF"/>
                </a:solidFill>
                <a:latin typeface="Georgia"/>
                <a:ea typeface="Georgia"/>
                <a:cs typeface="Georgia"/>
                <a:sym typeface="Georgia"/>
              </a:defRPr>
            </a:pPr>
            <a:r>
              <a:rPr sz="3500"/>
              <a:t>Defend </a:t>
            </a:r>
          </a:p>
          <a:p>
            <a:pPr algn="ctr">
              <a:defRPr sz="7000">
                <a:solidFill>
                  <a:srgbClr val="FFFFFF"/>
                </a:solidFill>
                <a:latin typeface="Georgia"/>
                <a:ea typeface="Georgia"/>
                <a:cs typeface="Georgia"/>
                <a:sym typeface="Georgia"/>
              </a:defRPr>
            </a:pPr>
            <a:r>
              <a:rPr sz="3500"/>
              <a:t>The Core</a:t>
            </a:r>
          </a:p>
        </p:txBody>
      </p:sp>
      <p:sp>
        <p:nvSpPr>
          <p:cNvPr id="205" name="Grow &amp; Maintain…"/>
          <p:cNvSpPr txBox="1"/>
          <p:nvPr/>
        </p:nvSpPr>
        <p:spPr>
          <a:xfrm>
            <a:off x="8389964" y="3093344"/>
            <a:ext cx="3595536" cy="11285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25400" tIns="25400" rIns="25400" bIns="25400" anchor="ctr">
            <a:spAutoFit/>
          </a:bodyPr>
          <a:lstStyle/>
          <a:p>
            <a:pPr algn="ctr">
              <a:defRPr sz="7000">
                <a:solidFill>
                  <a:srgbClr val="FFFFFF"/>
                </a:solidFill>
                <a:latin typeface="Georgia"/>
                <a:ea typeface="Georgia"/>
                <a:cs typeface="Georgia"/>
                <a:sym typeface="Georgia"/>
              </a:defRPr>
            </a:pPr>
            <a:r>
              <a:rPr sz="3500"/>
              <a:t>Grow &amp; Maintain </a:t>
            </a:r>
          </a:p>
          <a:p>
            <a:pPr algn="ctr">
              <a:defRPr sz="7000">
                <a:solidFill>
                  <a:srgbClr val="FFFFFF"/>
                </a:solidFill>
                <a:latin typeface="Georgia"/>
                <a:ea typeface="Georgia"/>
                <a:cs typeface="Georgia"/>
                <a:sym typeface="Georgia"/>
              </a:defRPr>
            </a:pPr>
            <a:r>
              <a:rPr sz="3500"/>
              <a:t>Reputation</a:t>
            </a:r>
          </a:p>
        </p:txBody>
      </p:sp>
      <p:pic>
        <p:nvPicPr>
          <p:cNvPr id="2" name="Screenshot 2024-07-17 at 12.44.46 PM.png" descr="Screenshot 2024-07-17 at 12.44.46 PM.png">
            <a:extLst>
              <a:ext uri="{FF2B5EF4-FFF2-40B4-BE49-F238E27FC236}">
                <a16:creationId xmlns:a16="http://schemas.microsoft.com/office/drawing/2014/main" id="{E4E15055-C9BA-63E4-D095-9B06F67398F6}"/>
              </a:ext>
            </a:extLst>
          </p:cNvPr>
          <p:cNvPicPr>
            <a:picLocks noChangeAspect="1"/>
          </p:cNvPicPr>
          <p:nvPr/>
        </p:nvPicPr>
        <p:blipFill>
          <a:blip r:embed="rId6"/>
          <a:srcRect l="1011" t="19438" b="23657"/>
          <a:stretch>
            <a:fillRect/>
          </a:stretch>
        </p:blipFill>
        <p:spPr>
          <a:xfrm>
            <a:off x="9129308" y="4989195"/>
            <a:ext cx="2296765" cy="1331596"/>
          </a:xfrm>
          <a:prstGeom prst="rect">
            <a:avLst/>
          </a:prstGeom>
          <a:ln w="12700">
            <a:miter lim="400000"/>
          </a:ln>
        </p:spPr>
      </p:pic>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a:extLst>
              <a:ext uri="{FF2B5EF4-FFF2-40B4-BE49-F238E27FC236}">
                <a16:creationId xmlns:a16="http://schemas.microsoft.com/office/drawing/2014/main" id="{B3711951-CFA6-2A8C-FEB6-957B2DBE2864}"/>
              </a:ext>
            </a:extLst>
          </p:cNvPr>
          <p:cNvSpPr/>
          <p:nvPr/>
        </p:nvSpPr>
        <p:spPr>
          <a:xfrm>
            <a:off x="0" y="-25400"/>
            <a:ext cx="12217400" cy="6908800"/>
          </a:xfrm>
          <a:prstGeom prst="rect">
            <a:avLst/>
          </a:prstGeom>
          <a:solidFill>
            <a:srgbClr val="000000"/>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endParaRPr sz="1600"/>
          </a:p>
        </p:txBody>
      </p:sp>
      <p:sp>
        <p:nvSpPr>
          <p:cNvPr id="2" name="Title 1">
            <a:extLst>
              <a:ext uri="{FF2B5EF4-FFF2-40B4-BE49-F238E27FC236}">
                <a16:creationId xmlns:a16="http://schemas.microsoft.com/office/drawing/2014/main" id="{BFDFEEC5-09AC-B96B-2323-6CB26CE672FE}"/>
              </a:ext>
            </a:extLst>
          </p:cNvPr>
          <p:cNvSpPr>
            <a:spLocks noGrp="1"/>
          </p:cNvSpPr>
          <p:nvPr>
            <p:ph type="title"/>
          </p:nvPr>
        </p:nvSpPr>
        <p:spPr/>
        <p:txBody>
          <a:bodyPr/>
          <a:lstStyle/>
          <a:p>
            <a:pPr algn="ctr"/>
            <a:r>
              <a:rPr lang="en-US" b="1" dirty="0">
                <a:solidFill>
                  <a:schemeClr val="bg1"/>
                </a:solidFill>
              </a:rPr>
              <a:t>Summary</a:t>
            </a:r>
            <a:endParaRPr lang="en-AU" b="1" dirty="0">
              <a:solidFill>
                <a:schemeClr val="bg1"/>
              </a:solidFill>
            </a:endParaRPr>
          </a:p>
        </p:txBody>
      </p:sp>
      <p:sp>
        <p:nvSpPr>
          <p:cNvPr id="3" name="Content Placeholder 2">
            <a:extLst>
              <a:ext uri="{FF2B5EF4-FFF2-40B4-BE49-F238E27FC236}">
                <a16:creationId xmlns:a16="http://schemas.microsoft.com/office/drawing/2014/main" id="{62DDED1B-7DFB-588B-F519-4209010541AE}"/>
              </a:ext>
            </a:extLst>
          </p:cNvPr>
          <p:cNvSpPr>
            <a:spLocks noGrp="1"/>
          </p:cNvSpPr>
          <p:nvPr>
            <p:ph idx="1"/>
          </p:nvPr>
        </p:nvSpPr>
        <p:spPr/>
        <p:txBody>
          <a:bodyPr/>
          <a:lstStyle/>
          <a:p>
            <a:r>
              <a:rPr lang="en-US" dirty="0">
                <a:solidFill>
                  <a:schemeClr val="bg1"/>
                </a:solidFill>
              </a:rPr>
              <a:t>Challenging conditions continue for Australian woolgrowers – but we remain the major wool supplier to the world</a:t>
            </a:r>
          </a:p>
          <a:p>
            <a:r>
              <a:rPr lang="en-US" dirty="0">
                <a:solidFill>
                  <a:schemeClr val="bg1"/>
                </a:solidFill>
              </a:rPr>
              <a:t>Committed to growing the quality fine Merino wool to meet customers’ requirements</a:t>
            </a:r>
          </a:p>
          <a:p>
            <a:r>
              <a:rPr lang="en-US" dirty="0">
                <a:solidFill>
                  <a:schemeClr val="bg1"/>
                </a:solidFill>
              </a:rPr>
              <a:t>Through the Australian-owned </a:t>
            </a:r>
            <a:r>
              <a:rPr lang="en-US" dirty="0" err="1">
                <a:solidFill>
                  <a:schemeClr val="bg1"/>
                </a:solidFill>
              </a:rPr>
              <a:t>Woolmark</a:t>
            </a:r>
            <a:r>
              <a:rPr lang="en-US" dirty="0">
                <a:solidFill>
                  <a:schemeClr val="bg1"/>
                </a:solidFill>
              </a:rPr>
              <a:t> Company we continue to forge partnerships that market and promote to build demand for </a:t>
            </a:r>
            <a:r>
              <a:rPr lang="en-US" b="1" dirty="0">
                <a:solidFill>
                  <a:schemeClr val="bg1"/>
                </a:solidFill>
              </a:rPr>
              <a:t>ALL</a:t>
            </a:r>
            <a:r>
              <a:rPr lang="en-US" dirty="0">
                <a:solidFill>
                  <a:schemeClr val="bg1"/>
                </a:solidFill>
              </a:rPr>
              <a:t> wool.</a:t>
            </a:r>
          </a:p>
        </p:txBody>
      </p:sp>
    </p:spTree>
    <p:extLst>
      <p:ext uri="{BB962C8B-B14F-4D97-AF65-F5344CB8AC3E}">
        <p14:creationId xmlns:p14="http://schemas.microsoft.com/office/powerpoint/2010/main" val="305533763"/>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7" name="Rectangle"/>
          <p:cNvSpPr/>
          <p:nvPr/>
        </p:nvSpPr>
        <p:spPr>
          <a:xfrm>
            <a:off x="-12700" y="-25400"/>
            <a:ext cx="12217400" cy="6908800"/>
          </a:xfrm>
          <a:prstGeom prst="rect">
            <a:avLst/>
          </a:prstGeom>
          <a:solidFill>
            <a:srgbClr val="000000"/>
          </a:solidFill>
          <a:ln w="12700">
            <a:miter lim="400000"/>
          </a:ln>
        </p:spPr>
        <p:txBody>
          <a:bodyPr lIns="0" tIns="0" rIns="0" bIns="0" anchor="ctr"/>
          <a:lstStyle/>
          <a:p>
            <a:pPr algn="ctr">
              <a:defRPr sz="3200">
                <a:solidFill>
                  <a:srgbClr val="FFFFFF"/>
                </a:solidFill>
                <a:latin typeface="+mn-lt"/>
                <a:ea typeface="+mn-ea"/>
                <a:cs typeface="+mn-cs"/>
                <a:sym typeface="Helvetica Neue Medium"/>
              </a:defRPr>
            </a:pPr>
            <a:endParaRPr sz="1600"/>
          </a:p>
        </p:txBody>
      </p:sp>
      <p:pic>
        <p:nvPicPr>
          <p:cNvPr id="3" name="Picture 2" descr="A black and white image of a person's face&#10;&#10;AI-generated content may be incorrect.">
            <a:extLst>
              <a:ext uri="{FF2B5EF4-FFF2-40B4-BE49-F238E27FC236}">
                <a16:creationId xmlns:a16="http://schemas.microsoft.com/office/drawing/2014/main" id="{14FCFA34-6DDD-5DA6-8FBC-E6D20EAFA757}"/>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388995" y="2362386"/>
            <a:ext cx="4985691" cy="2133228"/>
          </a:xfrm>
          <a:prstGeom prst="rect">
            <a:avLst/>
          </a:prstGeom>
        </p:spPr>
      </p:pic>
    </p:spTree>
  </p:cSld>
  <p:clrMapOvr>
    <a:masterClrMapping/>
  </p:clrMapOvr>
  <p:transition spd="med"/>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B2CF48D-1F38-A4F0-0E2C-7826BF11317E}"/>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8E6BAD8B-CC8F-44FC-6707-8419C48C73A9}"/>
              </a:ext>
            </a:extLst>
          </p:cNvPr>
          <p:cNvGraphicFramePr>
            <a:graphicFrameLocks noGrp="1"/>
          </p:cNvGraphicFramePr>
          <p:nvPr>
            <p:extLst>
              <p:ext uri="{D42A27DB-BD31-4B8C-83A1-F6EECF244321}">
                <p14:modId xmlns:p14="http://schemas.microsoft.com/office/powerpoint/2010/main" val="25358593"/>
              </p:ext>
            </p:extLst>
          </p:nvPr>
        </p:nvGraphicFramePr>
        <p:xfrm>
          <a:off x="673290" y="365822"/>
          <a:ext cx="10777181" cy="6276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84649608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D62761C9-4E04-D7C9-3DD9-7FA735419174}"/>
            </a:ext>
          </a:extLst>
        </p:cNvPr>
        <p:cNvGrpSpPr/>
        <p:nvPr/>
      </p:nvGrpSpPr>
      <p:grpSpPr>
        <a:xfrm>
          <a:off x="0" y="0"/>
          <a:ext cx="0" cy="0"/>
          <a:chOff x="0" y="0"/>
          <a:chExt cx="0" cy="0"/>
        </a:xfrm>
      </p:grpSpPr>
      <p:graphicFrame>
        <p:nvGraphicFramePr>
          <p:cNvPr id="2" name="Chart 1">
            <a:extLst>
              <a:ext uri="{FF2B5EF4-FFF2-40B4-BE49-F238E27FC236}">
                <a16:creationId xmlns:a16="http://schemas.microsoft.com/office/drawing/2014/main" id="{086E3219-A125-7C2F-C0BC-ECB0CBFCA0A1}"/>
              </a:ext>
            </a:extLst>
          </p:cNvPr>
          <p:cNvGraphicFramePr>
            <a:graphicFrameLocks noGrp="1"/>
          </p:cNvGraphicFramePr>
          <p:nvPr/>
        </p:nvGraphicFramePr>
        <p:xfrm>
          <a:off x="673290" y="290871"/>
          <a:ext cx="10777181" cy="6276258"/>
        </p:xfrm>
        <a:graphic>
          <a:graphicData uri="http://schemas.openxmlformats.org/drawingml/2006/chart">
            <c:chart xmlns:c="http://schemas.openxmlformats.org/drawingml/2006/chart" xmlns:r="http://schemas.openxmlformats.org/officeDocument/2006/relationships" r:id="rId3"/>
          </a:graphicData>
        </a:graphic>
      </p:graphicFrame>
    </p:spTree>
    <p:extLst>
      <p:ext uri="{BB962C8B-B14F-4D97-AF65-F5344CB8AC3E}">
        <p14:creationId xmlns:p14="http://schemas.microsoft.com/office/powerpoint/2010/main" val="1652036733"/>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FFD9552-EE55-E996-5123-E0783C372B9C}"/>
            </a:ext>
          </a:extLst>
        </p:cNvPr>
        <p:cNvGrpSpPr/>
        <p:nvPr/>
      </p:nvGrpSpPr>
      <p:grpSpPr>
        <a:xfrm>
          <a:off x="0" y="0"/>
          <a:ext cx="0" cy="0"/>
          <a:chOff x="0" y="0"/>
          <a:chExt cx="0" cy="0"/>
        </a:xfrm>
      </p:grpSpPr>
      <p:pic>
        <p:nvPicPr>
          <p:cNvPr id="2" name="Picture 1" descr="A map of australia with different colored spots&#10;&#10;AI-generated content may be incorrect.">
            <a:extLst>
              <a:ext uri="{FF2B5EF4-FFF2-40B4-BE49-F238E27FC236}">
                <a16:creationId xmlns:a16="http://schemas.microsoft.com/office/drawing/2014/main" id="{799FB41C-45CD-2A87-CD9C-EFFA5EE288D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754" y="0"/>
            <a:ext cx="9897625" cy="6811895"/>
          </a:xfrm>
          <a:prstGeom prst="rect">
            <a:avLst/>
          </a:prstGeom>
        </p:spPr>
      </p:pic>
    </p:spTree>
    <p:extLst>
      <p:ext uri="{BB962C8B-B14F-4D97-AF65-F5344CB8AC3E}">
        <p14:creationId xmlns:p14="http://schemas.microsoft.com/office/powerpoint/2010/main" val="142507147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89A185-BBCF-CFD0-E9C7-EE437D9CA3F7}"/>
            </a:ext>
          </a:extLst>
        </p:cNvPr>
        <p:cNvGrpSpPr/>
        <p:nvPr/>
      </p:nvGrpSpPr>
      <p:grpSpPr>
        <a:xfrm>
          <a:off x="0" y="0"/>
          <a:ext cx="0" cy="0"/>
          <a:chOff x="0" y="0"/>
          <a:chExt cx="0" cy="0"/>
        </a:xfrm>
      </p:grpSpPr>
      <p:pic>
        <p:nvPicPr>
          <p:cNvPr id="2" name="Picture 1" descr="A map of australia with different colored spots&#10;&#10;AI-generated content may be incorrect.">
            <a:extLst>
              <a:ext uri="{FF2B5EF4-FFF2-40B4-BE49-F238E27FC236}">
                <a16:creationId xmlns:a16="http://schemas.microsoft.com/office/drawing/2014/main" id="{7FA0EED0-5875-8C96-37C7-0E3B4CB6C04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754" y="0"/>
            <a:ext cx="9897625" cy="6811895"/>
          </a:xfrm>
          <a:prstGeom prst="rect">
            <a:avLst/>
          </a:prstGeom>
        </p:spPr>
      </p:pic>
      <p:pic>
        <p:nvPicPr>
          <p:cNvPr id="1030" name="Picture 6" descr="Drought feeding livestock - Local Land Services">
            <a:extLst>
              <a:ext uri="{FF2B5EF4-FFF2-40B4-BE49-F238E27FC236}">
                <a16:creationId xmlns:a16="http://schemas.microsoft.com/office/drawing/2014/main" id="{6B0AFF78-1092-6B33-83EB-B581DE4E1D1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363" y="4239039"/>
            <a:ext cx="4783968" cy="2511583"/>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FC4EF1F0-662A-6A8D-0F00-4662E28A3E5F}"/>
              </a:ext>
            </a:extLst>
          </p:cNvPr>
          <p:cNvCxnSpPr>
            <a:cxnSpLocks/>
          </p:cNvCxnSpPr>
          <p:nvPr/>
        </p:nvCxnSpPr>
        <p:spPr>
          <a:xfrm flipV="1">
            <a:off x="5454331" y="5084064"/>
            <a:ext cx="1103223" cy="392397"/>
          </a:xfrm>
          <a:prstGeom prst="straightConnector1">
            <a:avLst/>
          </a:prstGeom>
          <a:ln w="66675">
            <a:solidFill>
              <a:srgbClr val="C00000"/>
            </a:solidFill>
            <a:tailEnd type="triangle"/>
          </a:ln>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98144408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1CB2654-E04F-DEC3-8AB9-809B27742635}"/>
            </a:ext>
          </a:extLst>
        </p:cNvPr>
        <p:cNvGrpSpPr/>
        <p:nvPr/>
      </p:nvGrpSpPr>
      <p:grpSpPr>
        <a:xfrm>
          <a:off x="0" y="0"/>
          <a:ext cx="0" cy="0"/>
          <a:chOff x="0" y="0"/>
          <a:chExt cx="0" cy="0"/>
        </a:xfrm>
      </p:grpSpPr>
      <p:pic>
        <p:nvPicPr>
          <p:cNvPr id="2" name="Picture 1" descr="A map of australia with different colored spots&#10;&#10;AI-generated content may be incorrect.">
            <a:extLst>
              <a:ext uri="{FF2B5EF4-FFF2-40B4-BE49-F238E27FC236}">
                <a16:creationId xmlns:a16="http://schemas.microsoft.com/office/drawing/2014/main" id="{46853EA4-16BA-7F0D-9216-95106FEC036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195754" y="0"/>
            <a:ext cx="9897625" cy="6811895"/>
          </a:xfrm>
          <a:prstGeom prst="rect">
            <a:avLst/>
          </a:prstGeom>
        </p:spPr>
      </p:pic>
      <p:pic>
        <p:nvPicPr>
          <p:cNvPr id="1030" name="Picture 6" descr="Drought feeding livestock - Local Land Services">
            <a:extLst>
              <a:ext uri="{FF2B5EF4-FFF2-40B4-BE49-F238E27FC236}">
                <a16:creationId xmlns:a16="http://schemas.microsoft.com/office/drawing/2014/main" id="{7D7F52AF-A0B9-7A55-611F-48ECF9E59929}"/>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363" y="4239039"/>
            <a:ext cx="4783968" cy="2511583"/>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More than 100,000 head of livestock estimated lost during flooding in  outback Queensland - ABC News">
            <a:extLst>
              <a:ext uri="{FF2B5EF4-FFF2-40B4-BE49-F238E27FC236}">
                <a16:creationId xmlns:a16="http://schemas.microsoft.com/office/drawing/2014/main" id="{3C81D535-DA2D-6788-4821-9B0DE98ECDEF}"/>
              </a:ext>
            </a:extLst>
          </p:cNvPr>
          <p:cNvPicPr>
            <a:picLocks noChangeAspect="1" noChangeArrowheads="1"/>
          </p:cNvPicPr>
          <p:nvPr/>
        </p:nvPicPr>
        <p:blipFill rotWithShape="1">
          <a:blip r:embed="rId5">
            <a:extLst>
              <a:ext uri="{28A0092B-C50C-407E-A947-70E740481C1C}">
                <a14:useLocalDpi xmlns:a14="http://schemas.microsoft.com/office/drawing/2010/main" val="0"/>
              </a:ext>
            </a:extLst>
          </a:blip>
          <a:srcRect t="8697" b="6575"/>
          <a:stretch>
            <a:fillRect/>
          </a:stretch>
        </p:blipFill>
        <p:spPr bwMode="auto">
          <a:xfrm>
            <a:off x="4599446" y="195902"/>
            <a:ext cx="4832240" cy="2303584"/>
          </a:xfrm>
          <a:prstGeom prst="rect">
            <a:avLst/>
          </a:prstGeom>
          <a:noFill/>
          <a:extLst>
            <a:ext uri="{909E8E84-426E-40DD-AFC4-6F175D3DCCD1}">
              <a14:hiddenFill xmlns:a14="http://schemas.microsoft.com/office/drawing/2010/main">
                <a:solidFill>
                  <a:srgbClr val="FFFFFF"/>
                </a:solidFill>
              </a14:hiddenFill>
            </a:ext>
          </a:extLst>
        </p:spPr>
      </p:pic>
      <p:cxnSp>
        <p:nvCxnSpPr>
          <p:cNvPr id="6" name="Straight Arrow Connector 5">
            <a:extLst>
              <a:ext uri="{FF2B5EF4-FFF2-40B4-BE49-F238E27FC236}">
                <a16:creationId xmlns:a16="http://schemas.microsoft.com/office/drawing/2014/main" id="{49626945-4221-7F65-1836-7006FCDDB3D7}"/>
              </a:ext>
            </a:extLst>
          </p:cNvPr>
          <p:cNvCxnSpPr>
            <a:cxnSpLocks/>
          </p:cNvCxnSpPr>
          <p:nvPr/>
        </p:nvCxnSpPr>
        <p:spPr>
          <a:xfrm flipV="1">
            <a:off x="5454331" y="5084064"/>
            <a:ext cx="1103223" cy="392397"/>
          </a:xfrm>
          <a:prstGeom prst="straightConnector1">
            <a:avLst/>
          </a:prstGeom>
          <a:ln w="66675">
            <a:solidFill>
              <a:srgbClr val="C00000"/>
            </a:solidFill>
            <a:tailEnd type="triangle"/>
          </a:ln>
        </p:spPr>
        <p:style>
          <a:lnRef idx="2">
            <a:schemeClr val="accent1"/>
          </a:lnRef>
          <a:fillRef idx="0">
            <a:schemeClr val="accent1"/>
          </a:fillRef>
          <a:effectRef idx="1">
            <a:schemeClr val="accent1"/>
          </a:effectRef>
          <a:fontRef idx="minor">
            <a:schemeClr val="tx1"/>
          </a:fontRef>
        </p:style>
      </p:cxnSp>
      <p:cxnSp>
        <p:nvCxnSpPr>
          <p:cNvPr id="7" name="Straight Arrow Connector 6">
            <a:extLst>
              <a:ext uri="{FF2B5EF4-FFF2-40B4-BE49-F238E27FC236}">
                <a16:creationId xmlns:a16="http://schemas.microsoft.com/office/drawing/2014/main" id="{5268FFB2-4383-B7F9-AAAA-BC416EA23023}"/>
              </a:ext>
            </a:extLst>
          </p:cNvPr>
          <p:cNvCxnSpPr>
            <a:cxnSpLocks/>
          </p:cNvCxnSpPr>
          <p:nvPr/>
        </p:nvCxnSpPr>
        <p:spPr>
          <a:xfrm flipH="1">
            <a:off x="7210839" y="2499486"/>
            <a:ext cx="65873" cy="835092"/>
          </a:xfrm>
          <a:prstGeom prst="straightConnector1">
            <a:avLst/>
          </a:prstGeom>
          <a:ln w="66675">
            <a:tailEnd type="triangle"/>
          </a:ln>
        </p:spPr>
        <p:style>
          <a:lnRef idx="2">
            <a:schemeClr val="accent1"/>
          </a:lnRef>
          <a:fillRef idx="0">
            <a:schemeClr val="accent1"/>
          </a:fillRef>
          <a:effectRef idx="1">
            <a:schemeClr val="accent1"/>
          </a:effectRef>
          <a:fontRef idx="minor">
            <a:schemeClr val="tx1"/>
          </a:fontRef>
        </p:style>
      </p:cxnSp>
      <p:sp>
        <p:nvSpPr>
          <p:cNvPr id="3" name="TextBox 2">
            <a:extLst>
              <a:ext uri="{FF2B5EF4-FFF2-40B4-BE49-F238E27FC236}">
                <a16:creationId xmlns:a16="http://schemas.microsoft.com/office/drawing/2014/main" id="{A1E35BA5-8B65-5CFE-288D-21CF13D38C9B}"/>
              </a:ext>
            </a:extLst>
          </p:cNvPr>
          <p:cNvSpPr txBox="1"/>
          <p:nvPr/>
        </p:nvSpPr>
        <p:spPr>
          <a:xfrm>
            <a:off x="7845621" y="2268654"/>
            <a:ext cx="1646605" cy="230832"/>
          </a:xfrm>
          <a:prstGeom prst="rect">
            <a:avLst/>
          </a:prstGeom>
          <a:noFill/>
        </p:spPr>
        <p:txBody>
          <a:bodyPr wrap="none" rtlCol="0">
            <a:spAutoFit/>
          </a:bodyPr>
          <a:lstStyle/>
          <a:p>
            <a:r>
              <a:rPr lang="en-AU" sz="900" i="1" dirty="0">
                <a:solidFill>
                  <a:schemeClr val="bg1"/>
                </a:solidFill>
              </a:rPr>
              <a:t>ABC: supplied - Henry Murray</a:t>
            </a:r>
            <a:endParaRPr lang="en-AU" sz="900" dirty="0">
              <a:solidFill>
                <a:schemeClr val="bg1"/>
              </a:solidFill>
            </a:endParaRPr>
          </a:p>
        </p:txBody>
      </p:sp>
    </p:spTree>
    <p:extLst>
      <p:ext uri="{BB962C8B-B14F-4D97-AF65-F5344CB8AC3E}">
        <p14:creationId xmlns:p14="http://schemas.microsoft.com/office/powerpoint/2010/main" val="1872841062"/>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1684522" y="100174"/>
            <a:ext cx="8229600" cy="360040"/>
          </a:xfrm>
          <a:prstGeom prst="rect">
            <a:avLst/>
          </a:prstGeom>
        </p:spPr>
        <p:txBody>
          <a:bodyPr vert="horz" lIns="91440" tIns="45720" rIns="91440" bIns="45720" rtlCol="0">
            <a:normAutofit lnSpcReduction="10000"/>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lgn="ctr">
              <a:buNone/>
            </a:pPr>
            <a:r>
              <a:rPr lang="en-AU" sz="1800" b="1" dirty="0"/>
              <a:t>CLIMATE OUTLOOK</a:t>
            </a:r>
          </a:p>
          <a:p>
            <a:pPr marL="0" indent="0" algn="ctr">
              <a:buNone/>
            </a:pPr>
            <a:endParaRPr lang="en-AU" sz="1800" dirty="0"/>
          </a:p>
        </p:txBody>
      </p:sp>
      <p:sp>
        <p:nvSpPr>
          <p:cNvPr id="10" name="Content Placeholder 2"/>
          <p:cNvSpPr txBox="1">
            <a:spLocks/>
          </p:cNvSpPr>
          <p:nvPr/>
        </p:nvSpPr>
        <p:spPr>
          <a:xfrm>
            <a:off x="6816080" y="404664"/>
            <a:ext cx="3168352" cy="360040"/>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endParaRPr lang="en-AU" sz="1200" dirty="0"/>
          </a:p>
        </p:txBody>
      </p:sp>
      <p:sp>
        <p:nvSpPr>
          <p:cNvPr id="11" name="Content Placeholder 2"/>
          <p:cNvSpPr txBox="1">
            <a:spLocks/>
          </p:cNvSpPr>
          <p:nvPr/>
        </p:nvSpPr>
        <p:spPr>
          <a:xfrm>
            <a:off x="1253127" y="647010"/>
            <a:ext cx="4122794" cy="3079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1000" b="1" dirty="0"/>
              <a:t>Chance of exceeding median rainfall Sep to Nov 2025</a:t>
            </a:r>
            <a:endParaRPr lang="en-AU" sz="1000" dirty="0"/>
          </a:p>
        </p:txBody>
      </p:sp>
      <p:sp>
        <p:nvSpPr>
          <p:cNvPr id="12" name="Content Placeholder 2"/>
          <p:cNvSpPr txBox="1">
            <a:spLocks/>
          </p:cNvSpPr>
          <p:nvPr/>
        </p:nvSpPr>
        <p:spPr>
          <a:xfrm>
            <a:off x="6840564" y="685383"/>
            <a:ext cx="4584027" cy="294773"/>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1000" b="1" dirty="0"/>
              <a:t>Chance of exceeding median max temp Sep to Nov 2025</a:t>
            </a:r>
          </a:p>
        </p:txBody>
      </p:sp>
      <p:sp>
        <p:nvSpPr>
          <p:cNvPr id="24" name="Content Placeholder 2">
            <a:extLst>
              <a:ext uri="{FF2B5EF4-FFF2-40B4-BE49-F238E27FC236}">
                <a16:creationId xmlns:a16="http://schemas.microsoft.com/office/drawing/2014/main" id="{CAF6D639-26CC-45DC-8F2B-65CC2DCE3B79}"/>
              </a:ext>
            </a:extLst>
          </p:cNvPr>
          <p:cNvSpPr txBox="1">
            <a:spLocks/>
          </p:cNvSpPr>
          <p:nvPr/>
        </p:nvSpPr>
        <p:spPr>
          <a:xfrm>
            <a:off x="4275726" y="4892432"/>
            <a:ext cx="4473499" cy="307957"/>
          </a:xfrm>
          <a:prstGeom prst="rect">
            <a:avLst/>
          </a:prstGeom>
        </p:spPr>
        <p:txBody>
          <a:bodyPr vert="horz" lIns="91440" tIns="45720" rIns="91440" bIns="45720" rtlCol="0">
            <a:noAutofit/>
          </a:bodyPr>
          <a:lst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a:lstStyle>
          <a:p>
            <a:pPr marL="0" indent="0">
              <a:buNone/>
            </a:pPr>
            <a:r>
              <a:rPr lang="en-AU" sz="1000" b="1" dirty="0"/>
              <a:t>Expected weather for next 3 months, given long term average</a:t>
            </a:r>
          </a:p>
          <a:p>
            <a:pPr marL="0" indent="0">
              <a:buNone/>
            </a:pPr>
            <a:endParaRPr lang="en-AU" sz="1000" i="1" dirty="0"/>
          </a:p>
        </p:txBody>
      </p:sp>
      <p:graphicFrame>
        <p:nvGraphicFramePr>
          <p:cNvPr id="14" name="Table 13">
            <a:extLst>
              <a:ext uri="{FF2B5EF4-FFF2-40B4-BE49-F238E27FC236}">
                <a16:creationId xmlns:a16="http://schemas.microsoft.com/office/drawing/2014/main" id="{FAC195E5-E0B3-4A8B-B4A0-FFD44DBBF636}"/>
              </a:ext>
            </a:extLst>
          </p:cNvPr>
          <p:cNvGraphicFramePr>
            <a:graphicFrameLocks noGrp="1"/>
          </p:cNvGraphicFramePr>
          <p:nvPr>
            <p:extLst>
              <p:ext uri="{D42A27DB-BD31-4B8C-83A1-F6EECF244321}">
                <p14:modId xmlns:p14="http://schemas.microsoft.com/office/powerpoint/2010/main" val="3133613014"/>
              </p:ext>
            </p:extLst>
          </p:nvPr>
        </p:nvGraphicFramePr>
        <p:xfrm>
          <a:off x="1473958" y="5277619"/>
          <a:ext cx="9457897" cy="1175717"/>
        </p:xfrm>
        <a:graphic>
          <a:graphicData uri="http://schemas.openxmlformats.org/drawingml/2006/table">
            <a:tbl>
              <a:tblPr firstRow="1" bandRow="1">
                <a:tableStyleId>{073A0DAA-6AF3-43AB-8588-CEC1D06C72B9}</a:tableStyleId>
              </a:tblPr>
              <a:tblGrid>
                <a:gridCol w="1539492">
                  <a:extLst>
                    <a:ext uri="{9D8B030D-6E8A-4147-A177-3AD203B41FA5}">
                      <a16:colId xmlns:a16="http://schemas.microsoft.com/office/drawing/2014/main" val="661149241"/>
                    </a:ext>
                  </a:extLst>
                </a:gridCol>
                <a:gridCol w="1243435">
                  <a:extLst>
                    <a:ext uri="{9D8B030D-6E8A-4147-A177-3AD203B41FA5}">
                      <a16:colId xmlns:a16="http://schemas.microsoft.com/office/drawing/2014/main" val="2454170605"/>
                    </a:ext>
                  </a:extLst>
                </a:gridCol>
                <a:gridCol w="1321207">
                  <a:extLst>
                    <a:ext uri="{9D8B030D-6E8A-4147-A177-3AD203B41FA5}">
                      <a16:colId xmlns:a16="http://schemas.microsoft.com/office/drawing/2014/main" val="2530248376"/>
                    </a:ext>
                  </a:extLst>
                </a:gridCol>
                <a:gridCol w="1367163">
                  <a:extLst>
                    <a:ext uri="{9D8B030D-6E8A-4147-A177-3AD203B41FA5}">
                      <a16:colId xmlns:a16="http://schemas.microsoft.com/office/drawing/2014/main" val="1887990037"/>
                    </a:ext>
                  </a:extLst>
                </a:gridCol>
                <a:gridCol w="1379328">
                  <a:extLst>
                    <a:ext uri="{9D8B030D-6E8A-4147-A177-3AD203B41FA5}">
                      <a16:colId xmlns:a16="http://schemas.microsoft.com/office/drawing/2014/main" val="1813384155"/>
                    </a:ext>
                  </a:extLst>
                </a:gridCol>
                <a:gridCol w="1286065">
                  <a:extLst>
                    <a:ext uri="{9D8B030D-6E8A-4147-A177-3AD203B41FA5}">
                      <a16:colId xmlns:a16="http://schemas.microsoft.com/office/drawing/2014/main" val="1619547431"/>
                    </a:ext>
                  </a:extLst>
                </a:gridCol>
                <a:gridCol w="1321207">
                  <a:extLst>
                    <a:ext uri="{9D8B030D-6E8A-4147-A177-3AD203B41FA5}">
                      <a16:colId xmlns:a16="http://schemas.microsoft.com/office/drawing/2014/main" val="509191157"/>
                    </a:ext>
                  </a:extLst>
                </a:gridCol>
              </a:tblGrid>
              <a:tr h="406249">
                <a:tc>
                  <a:txBody>
                    <a:bodyPr/>
                    <a:lstStyle/>
                    <a:p>
                      <a:endParaRPr lang="en-AU" sz="1100" dirty="0">
                        <a:solidFill>
                          <a:schemeClr val="tx1"/>
                        </a:solidFill>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rPr>
                        <a:t>QLD</a:t>
                      </a:r>
                      <a:endParaRPr lang="en-AU" sz="1100" dirty="0">
                        <a:solidFill>
                          <a:schemeClr val="tx1"/>
                        </a:solidFill>
                      </a:endParaRPr>
                    </a:p>
                  </a:txBody>
                  <a:tcPr anchor="ctr">
                    <a:lnL w="9525"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rPr>
                        <a:t>NSW</a:t>
                      </a:r>
                      <a:endParaRPr lang="en-AU" sz="1100" dirty="0">
                        <a:solidFill>
                          <a:schemeClr val="tx1"/>
                        </a:solidFill>
                      </a:endParaRPr>
                    </a:p>
                  </a:txBody>
                  <a:tcPr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rPr>
                        <a:t>VIC</a:t>
                      </a:r>
                      <a:endParaRPr lang="en-AU" sz="1100" dirty="0">
                        <a:solidFill>
                          <a:schemeClr val="tx1"/>
                        </a:solidFill>
                      </a:endParaRPr>
                    </a:p>
                  </a:txBody>
                  <a:tcPr anchor="ctr">
                    <a:lnL w="1270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rPr>
                        <a:t>TAS</a:t>
                      </a:r>
                      <a:endParaRPr lang="en-AU" sz="11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100" dirty="0">
                          <a:solidFill>
                            <a:schemeClr val="tx1"/>
                          </a:solidFill>
                        </a:rPr>
                        <a:t>SA</a:t>
                      </a:r>
                      <a:endParaRPr lang="en-AU" sz="1100" dirty="0">
                        <a:solidFill>
                          <a:schemeClr val="tx1"/>
                        </a:solidFill>
                      </a:endParaRPr>
                    </a:p>
                  </a:txBody>
                  <a:tcPr anchor="ctr">
                    <a:lnL w="6350" cap="flat" cmpd="sng" algn="ctr">
                      <a:solidFill>
                        <a:schemeClr val="tx1"/>
                      </a:solidFill>
                      <a:prstDash val="solid"/>
                      <a:round/>
                      <a:headEnd type="none" w="med" len="med"/>
                      <a:tailEnd type="none" w="med" len="med"/>
                    </a:lnL>
                    <a:lnR w="635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100" dirty="0">
                          <a:solidFill>
                            <a:schemeClr val="tx1"/>
                          </a:solidFill>
                        </a:rPr>
                        <a:t>WA</a:t>
                      </a:r>
                      <a:endParaRPr lang="en-AU" sz="1100" dirty="0">
                        <a:solidFill>
                          <a:schemeClr val="tx1"/>
                        </a:solidFill>
                      </a:endParaRPr>
                    </a:p>
                  </a:txBody>
                  <a:tcPr anchor="ctr">
                    <a:lnL w="635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extLst>
                  <a:ext uri="{0D108BD9-81ED-4DB2-BD59-A6C34878D82A}">
                    <a16:rowId xmlns:a16="http://schemas.microsoft.com/office/drawing/2014/main" val="2798716456"/>
                  </a:ext>
                </a:extLst>
              </a:tr>
              <a:tr h="405151">
                <a:tc>
                  <a:txBody>
                    <a:bodyPr/>
                    <a:lstStyle/>
                    <a:p>
                      <a:r>
                        <a:rPr lang="en-US" sz="1000" b="1" dirty="0">
                          <a:solidFill>
                            <a:schemeClr val="tx1"/>
                          </a:solidFill>
                        </a:rPr>
                        <a:t>Median Rainfall</a:t>
                      </a:r>
                      <a:endParaRPr lang="en-AU" sz="1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00" b="0" dirty="0">
                          <a:solidFill>
                            <a:schemeClr val="bg1"/>
                          </a:solidFill>
                        </a:rPr>
                        <a:t>Wetter</a:t>
                      </a:r>
                      <a:endParaRPr lang="en-AU" sz="1000" b="0" dirty="0">
                        <a:solidFill>
                          <a:schemeClr val="bg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schemeClr val="bg1"/>
                          </a:solidFill>
                          <a:effectLst/>
                          <a:uLnTx/>
                          <a:uFillTx/>
                          <a:latin typeface="Calibri"/>
                          <a:ea typeface="+mn-ea"/>
                          <a:cs typeface="+mn-cs"/>
                        </a:rPr>
                        <a:t>Wetter</a:t>
                      </a:r>
                      <a:endParaRPr kumimoji="0" lang="en-AU" sz="1000" b="0" i="0" u="none" strike="noStrike" kern="1200" cap="none" spc="0" normalizeH="0" baseline="0" noProof="0" dirty="0">
                        <a:ln>
                          <a:noFill/>
                        </a:ln>
                        <a:solidFill>
                          <a:schemeClr val="bg1"/>
                        </a:solidFill>
                        <a:effectLst/>
                        <a:uLnTx/>
                        <a:uFillTx/>
                        <a:latin typeface="Calibri"/>
                        <a:ea typeface="+mn-ea"/>
                        <a:cs typeface="+mn-cs"/>
                      </a:endParaRPr>
                    </a:p>
                  </a:txBody>
                  <a:tcPr anchor="ctr">
                    <a:lnL w="12700" cap="flat" cmpd="sng" algn="ctr">
                      <a:solidFill>
                        <a:schemeClr val="tx1"/>
                      </a:solidFill>
                      <a:prstDash val="solid"/>
                      <a:round/>
                      <a:headEnd type="none" w="med" len="med"/>
                      <a:tailEnd type="none" w="med" len="med"/>
                    </a:lnL>
                    <a:lnR w="9525"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1">
                        <a:lumMod val="75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000" b="0" i="0" u="none" strike="noStrike" kern="1200" cap="none" spc="0" normalizeH="0" baseline="0" noProof="0" dirty="0">
                          <a:ln>
                            <a:noFill/>
                          </a:ln>
                          <a:solidFill>
                            <a:prstClr val="black"/>
                          </a:solidFill>
                          <a:effectLst/>
                          <a:uLnTx/>
                          <a:uFillTx/>
                          <a:latin typeface="Calibri"/>
                          <a:ea typeface="+mn-ea"/>
                          <a:cs typeface="+mn-cs"/>
                        </a:rPr>
                        <a:t>Wetter</a:t>
                      </a:r>
                      <a:endParaRPr kumimoji="0" lang="en-AU" sz="1000" b="0" i="0" u="none" strike="noStrike" kern="1200" cap="none" spc="0" normalizeH="0" baseline="0" noProof="0" dirty="0">
                        <a:ln>
                          <a:noFill/>
                        </a:ln>
                        <a:solidFill>
                          <a:prstClr val="black"/>
                        </a:solidFill>
                        <a:effectLst/>
                        <a:uLnTx/>
                        <a:uFillTx/>
                        <a:latin typeface="Calibri"/>
                        <a:ea typeface="+mn-ea"/>
                        <a:cs typeface="+mn-cs"/>
                      </a:endParaRPr>
                    </a:p>
                  </a:txBody>
                  <a:tcPr anchor="ctr">
                    <a:lnL w="9525"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rPr>
                        <a:t>Average/Wetter</a:t>
                      </a:r>
                      <a:endParaRPr lang="en-AU"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20000"/>
                        <a:lumOff val="80000"/>
                      </a:schemeClr>
                    </a:solidFill>
                  </a:tcPr>
                </a:tc>
                <a:tc>
                  <a:txBody>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050" b="0" dirty="0">
                          <a:solidFill>
                            <a:schemeClr val="tx1"/>
                          </a:solidFill>
                        </a:rPr>
                        <a:t>Wetter</a:t>
                      </a:r>
                      <a:endParaRPr lang="en-AU"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3">
                        <a:lumMod val="60000"/>
                        <a:lumOff val="40000"/>
                      </a:schemeClr>
                    </a:solidFill>
                  </a:tcPr>
                </a:tc>
                <a:tc>
                  <a:txBody>
                    <a:bodyPr/>
                    <a:lstStyle/>
                    <a:p>
                      <a:pPr algn="ctr"/>
                      <a:r>
                        <a:rPr lang="en-US" sz="1050" b="0" dirty="0">
                          <a:solidFill>
                            <a:schemeClr val="tx1"/>
                          </a:solidFill>
                        </a:rPr>
                        <a:t>Drier/Average</a:t>
                      </a:r>
                      <a:endParaRPr lang="en-AU"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extLst>
                  <a:ext uri="{0D108BD9-81ED-4DB2-BD59-A6C34878D82A}">
                    <a16:rowId xmlns:a16="http://schemas.microsoft.com/office/drawing/2014/main" val="1174437005"/>
                  </a:ext>
                </a:extLst>
              </a:tr>
              <a:tr h="364317">
                <a:tc>
                  <a:txBody>
                    <a:bodyPr/>
                    <a:lstStyle/>
                    <a:p>
                      <a:r>
                        <a:rPr lang="en-US" sz="1000" b="1" dirty="0">
                          <a:solidFill>
                            <a:schemeClr val="tx1"/>
                          </a:solidFill>
                        </a:rPr>
                        <a:t>Median Max. Temp</a:t>
                      </a:r>
                      <a:endParaRPr lang="en-AU" sz="1000" b="1"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noFill/>
                  </a:tcPr>
                </a:tc>
                <a:tc>
                  <a:txBody>
                    <a:bodyPr/>
                    <a:lstStyle/>
                    <a:p>
                      <a:pPr algn="ctr"/>
                      <a:r>
                        <a:rPr lang="en-US" sz="1050" b="0" dirty="0">
                          <a:solidFill>
                            <a:schemeClr val="tx1"/>
                          </a:solidFill>
                        </a:rPr>
                        <a:t>Average/Hotter</a:t>
                      </a:r>
                      <a:endParaRPr lang="en-AU"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20000"/>
                        <a:lumOff val="80000"/>
                      </a:schemeClr>
                    </a:solidFill>
                  </a:tcPr>
                </a:tc>
                <a:tc>
                  <a:txBody>
                    <a:bodyPr/>
                    <a:lstStyle/>
                    <a:p>
                      <a:pPr algn="ctr"/>
                      <a:r>
                        <a:rPr lang="en-US" sz="1050" b="0" dirty="0">
                          <a:solidFill>
                            <a:schemeClr val="tx1"/>
                          </a:solidFill>
                        </a:rPr>
                        <a:t>Average/Hotter</a:t>
                      </a:r>
                      <a:endParaRPr lang="en-AU"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bg1">
                        <a:lumMod val="95000"/>
                      </a:schemeClr>
                    </a:solidFill>
                  </a:tcPr>
                </a:tc>
                <a:tc>
                  <a:txBody>
                    <a:bodyPr/>
                    <a:lstStyle/>
                    <a:p>
                      <a:pPr algn="ctr"/>
                      <a:r>
                        <a:rPr lang="en-US" sz="1050" b="0" dirty="0">
                          <a:solidFill>
                            <a:schemeClr val="tx1"/>
                          </a:solidFill>
                        </a:rPr>
                        <a:t>Hotter</a:t>
                      </a:r>
                      <a:endParaRPr lang="en-AU"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60000"/>
                        <a:lumOff val="40000"/>
                      </a:schemeClr>
                    </a:solidFill>
                  </a:tcPr>
                </a:tc>
                <a:tc>
                  <a:txBody>
                    <a:bodyPr/>
                    <a:lstStyle/>
                    <a:p>
                      <a:pPr algn="ctr"/>
                      <a:r>
                        <a:rPr lang="en-US" sz="1050" b="0" dirty="0">
                          <a:solidFill>
                            <a:schemeClr val="tx1"/>
                          </a:solidFill>
                        </a:rPr>
                        <a:t>Hotter</a:t>
                      </a:r>
                      <a:endParaRPr lang="en-AU"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75000"/>
                      </a:schemeClr>
                    </a:solidFill>
                  </a:tcPr>
                </a:tc>
                <a:tc>
                  <a:txBody>
                    <a:bodyPr/>
                    <a:lstStyle/>
                    <a:p>
                      <a:pPr algn="ctr"/>
                      <a:r>
                        <a:rPr lang="en-US" sz="1050" b="0" dirty="0">
                          <a:solidFill>
                            <a:schemeClr val="tx1"/>
                          </a:solidFill>
                        </a:rPr>
                        <a:t>Average/Hotter</a:t>
                      </a:r>
                      <a:endParaRPr lang="en-AU"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tc>
                  <a:txBody>
                    <a:bodyPr/>
                    <a:lstStyle/>
                    <a:p>
                      <a:pPr algn="ctr"/>
                      <a:r>
                        <a:rPr lang="en-US" sz="1050" b="0" dirty="0">
                          <a:solidFill>
                            <a:schemeClr val="tx1"/>
                          </a:solidFill>
                        </a:rPr>
                        <a:t>Average/Hotter</a:t>
                      </a:r>
                      <a:endParaRPr lang="en-AU" sz="1050" b="0" dirty="0">
                        <a:solidFill>
                          <a:schemeClr val="tx1"/>
                        </a:solidFill>
                      </a:endParaRPr>
                    </a:p>
                  </a:txBody>
                  <a:tcPr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solidFill>
                      <a:schemeClr val="accent2">
                        <a:lumMod val="40000"/>
                        <a:lumOff val="60000"/>
                      </a:schemeClr>
                    </a:solidFill>
                  </a:tcPr>
                </a:tc>
                <a:extLst>
                  <a:ext uri="{0D108BD9-81ED-4DB2-BD59-A6C34878D82A}">
                    <a16:rowId xmlns:a16="http://schemas.microsoft.com/office/drawing/2014/main" val="2032472484"/>
                  </a:ext>
                </a:extLst>
              </a:tr>
            </a:tbl>
          </a:graphicData>
        </a:graphic>
      </p:graphicFrame>
      <p:pic>
        <p:nvPicPr>
          <p:cNvPr id="3" name="Picture 2" descr="A map of australia with different colors of the same map&#10;&#10;AI-generated content may be incorrect.">
            <a:extLst>
              <a:ext uri="{FF2B5EF4-FFF2-40B4-BE49-F238E27FC236}">
                <a16:creationId xmlns:a16="http://schemas.microsoft.com/office/drawing/2014/main" id="{E1780F29-C5B4-B8F7-A64A-CD35D9B41D53}"/>
              </a:ext>
            </a:extLst>
          </p:cNvPr>
          <p:cNvPicPr>
            <a:picLocks noChangeAspect="1"/>
          </p:cNvPicPr>
          <p:nvPr/>
        </p:nvPicPr>
        <p:blipFill>
          <a:blip r:embed="rId3" cstate="print">
            <a:extLst>
              <a:ext uri="{28A0092B-C50C-407E-A947-70E740481C1C}">
                <a14:useLocalDpi xmlns:a14="http://schemas.microsoft.com/office/drawing/2010/main" val="0"/>
              </a:ext>
            </a:extLst>
          </a:blip>
          <a:srcRect l="1029" r="2740" b="2496"/>
          <a:stretch>
            <a:fillRect/>
          </a:stretch>
        </p:blipFill>
        <p:spPr>
          <a:xfrm>
            <a:off x="284328" y="891120"/>
            <a:ext cx="5522988" cy="3725636"/>
          </a:xfrm>
          <a:prstGeom prst="rect">
            <a:avLst/>
          </a:prstGeom>
        </p:spPr>
      </p:pic>
      <p:pic>
        <p:nvPicPr>
          <p:cNvPr id="15" name="Picture 14" descr="A map of australia with red and white colors&#10;&#10;AI-generated content may be incorrect.">
            <a:extLst>
              <a:ext uri="{FF2B5EF4-FFF2-40B4-BE49-F238E27FC236}">
                <a16:creationId xmlns:a16="http://schemas.microsoft.com/office/drawing/2014/main" id="{13501EE4-36ED-7ACE-AAC2-8FA598792812}"/>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66489" y="894795"/>
            <a:ext cx="5609228" cy="3721961"/>
          </a:xfrm>
          <a:prstGeom prst="rect">
            <a:avLst/>
          </a:prstGeom>
        </p:spPr>
      </p:pic>
      <p:sp>
        <p:nvSpPr>
          <p:cNvPr id="16" name="Footer Placeholder 8">
            <a:extLst>
              <a:ext uri="{FF2B5EF4-FFF2-40B4-BE49-F238E27FC236}">
                <a16:creationId xmlns:a16="http://schemas.microsoft.com/office/drawing/2014/main" id="{BE88F9B3-3D7D-3794-F00C-F154E55076B4}"/>
              </a:ext>
            </a:extLst>
          </p:cNvPr>
          <p:cNvSpPr>
            <a:spLocks noGrp="1"/>
          </p:cNvSpPr>
          <p:nvPr>
            <p:ph type="ftr" sz="quarter" idx="11"/>
          </p:nvPr>
        </p:nvSpPr>
        <p:spPr>
          <a:xfrm>
            <a:off x="4508004" y="6684544"/>
            <a:ext cx="3175992" cy="172636"/>
          </a:xfrm>
        </p:spPr>
        <p:txBody>
          <a:bodyPr/>
          <a:lstStyle/>
          <a:p>
            <a:r>
              <a:rPr lang="en-AU" sz="800" dirty="0"/>
              <a:t>AWPFC August 2025 Meeting Information</a:t>
            </a:r>
          </a:p>
        </p:txBody>
      </p:sp>
      <p:sp>
        <p:nvSpPr>
          <p:cNvPr id="17" name="Slide Number Placeholder 1">
            <a:extLst>
              <a:ext uri="{FF2B5EF4-FFF2-40B4-BE49-F238E27FC236}">
                <a16:creationId xmlns:a16="http://schemas.microsoft.com/office/drawing/2014/main" id="{A161516F-F4E3-9D59-145A-6FDB2188DB51}"/>
              </a:ext>
            </a:extLst>
          </p:cNvPr>
          <p:cNvSpPr>
            <a:spLocks noGrp="1"/>
          </p:cNvSpPr>
          <p:nvPr>
            <p:ph type="sldNum" sz="quarter" idx="12"/>
          </p:nvPr>
        </p:nvSpPr>
        <p:spPr>
          <a:xfrm>
            <a:off x="8534400" y="6684544"/>
            <a:ext cx="2133600" cy="172636"/>
          </a:xfrm>
        </p:spPr>
        <p:txBody>
          <a:bodyPr/>
          <a:lstStyle/>
          <a:p>
            <a:r>
              <a:rPr lang="en-AU" sz="800" dirty="0"/>
              <a:t>38</a:t>
            </a:r>
          </a:p>
        </p:txBody>
      </p:sp>
    </p:spTree>
    <p:extLst>
      <p:ext uri="{BB962C8B-B14F-4D97-AF65-F5344CB8AC3E}">
        <p14:creationId xmlns:p14="http://schemas.microsoft.com/office/powerpoint/2010/main" val="238273700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Chart 4">
            <a:extLst>
              <a:ext uri="{FF2B5EF4-FFF2-40B4-BE49-F238E27FC236}">
                <a16:creationId xmlns:a16="http://schemas.microsoft.com/office/drawing/2014/main" id="{24EC51DD-010C-0AA2-CD8E-A8423A7BC766}"/>
              </a:ext>
            </a:extLst>
          </p:cNvPr>
          <p:cNvGraphicFramePr>
            <a:graphicFrameLocks noGrp="1"/>
          </p:cNvGraphicFramePr>
          <p:nvPr>
            <p:extLst>
              <p:ext uri="{D42A27DB-BD31-4B8C-83A1-F6EECF244321}">
                <p14:modId xmlns:p14="http://schemas.microsoft.com/office/powerpoint/2010/main" val="3323217414"/>
              </p:ext>
            </p:extLst>
          </p:nvPr>
        </p:nvGraphicFramePr>
        <p:xfrm>
          <a:off x="607924" y="283679"/>
          <a:ext cx="10942655" cy="6290641"/>
        </p:xfrm>
        <a:graphic>
          <a:graphicData uri="http://schemas.openxmlformats.org/drawingml/2006/chart">
            <c:chart xmlns:c="http://schemas.openxmlformats.org/drawingml/2006/chart" xmlns:r="http://schemas.openxmlformats.org/officeDocument/2006/relationships" r:id="rId3"/>
          </a:graphicData>
        </a:graphic>
      </p:graphicFrame>
      <p:pic>
        <p:nvPicPr>
          <p:cNvPr id="2" name="Picture 2">
            <a:extLst>
              <a:ext uri="{FF2B5EF4-FFF2-40B4-BE49-F238E27FC236}">
                <a16:creationId xmlns:a16="http://schemas.microsoft.com/office/drawing/2014/main" id="{DC5D379B-8D4F-1C73-8EB5-E285D5E89018}"/>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0588063" y="6494869"/>
            <a:ext cx="1385194" cy="265654"/>
          </a:xfrm>
          <a:prstGeom prst="rect">
            <a:avLst/>
          </a:prstGeom>
          <a:noFill/>
          <a:extLst>
            <a:ext uri="{909E8E84-426E-40DD-AFC4-6F175D3DCCD1}">
              <a14:hiddenFill xmlns:a14="http://schemas.microsoft.com/office/drawing/2010/main">
                <a:solidFill>
                  <a:srgbClr val="FFFFFF"/>
                </a:solidFill>
              </a14:hiddenFill>
            </a:ext>
          </a:extLst>
        </p:spPr>
      </p:pic>
      <p:sp>
        <p:nvSpPr>
          <p:cNvPr id="3" name="TextBox 2">
            <a:extLst>
              <a:ext uri="{FF2B5EF4-FFF2-40B4-BE49-F238E27FC236}">
                <a16:creationId xmlns:a16="http://schemas.microsoft.com/office/drawing/2014/main" id="{3C6E10C7-765E-ECBE-4C43-75518FA5EE14}"/>
              </a:ext>
            </a:extLst>
          </p:cNvPr>
          <p:cNvSpPr txBox="1"/>
          <p:nvPr/>
        </p:nvSpPr>
        <p:spPr>
          <a:xfrm rot="16200000">
            <a:off x="-153782" y="3290499"/>
            <a:ext cx="1313407" cy="276999"/>
          </a:xfrm>
          <a:prstGeom prst="rect">
            <a:avLst/>
          </a:prstGeom>
          <a:noFill/>
        </p:spPr>
        <p:txBody>
          <a:bodyPr wrap="square" rtlCol="0">
            <a:spAutoFit/>
          </a:bodyPr>
          <a:lstStyle/>
          <a:p>
            <a:r>
              <a:rPr lang="en-US" sz="1200" dirty="0">
                <a:latin typeface="Calibri" panose="020F0502020204030204" pitchFamily="34" charset="0"/>
                <a:ea typeface="Calibri" panose="020F0502020204030204" pitchFamily="34" charset="0"/>
                <a:cs typeface="Calibri" panose="020F0502020204030204" pitchFamily="34" charset="0"/>
              </a:rPr>
              <a:t>‘000kgs greasy</a:t>
            </a:r>
            <a:endParaRPr lang="en-AU" sz="1200" dirty="0">
              <a:latin typeface="Calibri" panose="020F0502020204030204" pitchFamily="34" charset="0"/>
              <a:ea typeface="Calibri" panose="020F0502020204030204" pitchFamily="34" charset="0"/>
              <a:cs typeface="Calibri" panose="020F0502020204030204" pitchFamily="34" charset="0"/>
            </a:endParaRPr>
          </a:p>
        </p:txBody>
      </p:sp>
    </p:spTree>
    <p:extLst>
      <p:ext uri="{BB962C8B-B14F-4D97-AF65-F5344CB8AC3E}">
        <p14:creationId xmlns:p14="http://schemas.microsoft.com/office/powerpoint/2010/main" val="128922363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xmlns:pc="http://schemas.microsoft.com/office/infopath/2007/PartnerControls">
  <documentManagement>
    <lcf76f155ced4ddcb4097134ff3c332f xmlns="f1c114a7-7ecd-4207-9c35-3abfced3c42c">
      <Terms xmlns="http://schemas.microsoft.com/office/infopath/2007/PartnerControls"/>
    </lcf76f155ced4ddcb4097134ff3c332f>
    <_ip_UnifiedCompliancePolicyUIAction xmlns="http://schemas.microsoft.com/sharepoint/v3" xsi:nil="true"/>
    <_ip_UnifiedCompliancePolicyProperties xmlns="http://schemas.microsoft.com/sharepoint/v3" xsi:nil="true"/>
    <TaxCatchAll xmlns="a85b6815-9bbf-4023-843b-4b47ac0b0b77" xsi:nil="true"/>
  </documentManagement>
</p:properties>
</file>

<file path=customXml/item2.xml><?xml version="1.0" encoding="utf-8"?>
<ct:contentTypeSchema xmlns:ct="http://schemas.microsoft.com/office/2006/metadata/contentType" xmlns:ma="http://schemas.microsoft.com/office/2006/metadata/properties/metaAttributes" ct:_="" ma:_="" ma:contentTypeName="Document" ma:contentTypeID="0x010100FE11ED4EA195894293D39AF5D681B14A" ma:contentTypeVersion="18" ma:contentTypeDescription="Create a new document." ma:contentTypeScope="" ma:versionID="f39d51118fca3d46958b9edaeb798f43">
  <xsd:schema xmlns:xsd="http://www.w3.org/2001/XMLSchema" xmlns:xs="http://www.w3.org/2001/XMLSchema" xmlns:p="http://schemas.microsoft.com/office/2006/metadata/properties" xmlns:ns1="http://schemas.microsoft.com/sharepoint/v3" xmlns:ns2="f1c114a7-7ecd-4207-9c35-3abfced3c42c" xmlns:ns3="a85b6815-9bbf-4023-843b-4b47ac0b0b77" targetNamespace="http://schemas.microsoft.com/office/2006/metadata/properties" ma:root="true" ma:fieldsID="f2873cca77cbf66f1a759c3f4b414d56" ns1:_="" ns2:_="" ns3:_="">
    <xsd:import namespace="http://schemas.microsoft.com/sharepoint/v3"/>
    <xsd:import namespace="f1c114a7-7ecd-4207-9c35-3abfced3c42c"/>
    <xsd:import namespace="a85b6815-9bbf-4023-843b-4b47ac0b0b77"/>
    <xsd:element name="properties">
      <xsd:complexType>
        <xsd:sequence>
          <xsd:element name="documentManagement">
            <xsd:complexType>
              <xsd:all>
                <xsd:element ref="ns2:lcf76f155ced4ddcb4097134ff3c332f" minOccurs="0"/>
                <xsd:element ref="ns3:TaxCatchAll" minOccurs="0"/>
                <xsd:element ref="ns2:MediaServiceMetadata" minOccurs="0"/>
                <xsd:element ref="ns2:MediaServiceFastMetadata" minOccurs="0"/>
                <xsd:element ref="ns2:MediaServiceSearchProperties"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OCR" minOccurs="0"/>
                <xsd:element ref="ns2:MediaServiceLocation" minOccurs="0"/>
                <xsd:element ref="ns3:SharedWithUsers" minOccurs="0"/>
                <xsd:element ref="ns3:SharedWithDetails" minOccurs="0"/>
                <xsd:element ref="ns1:_ip_UnifiedCompliancePolicyProperties" minOccurs="0"/>
                <xsd:element ref="ns1:_ip_UnifiedCompliancePolicyUIAction" minOccurs="0"/>
                <xsd:element ref="ns2:MediaServiceBillingMetadata"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_ip_UnifiedCompliancePolicyProperties" ma:index="23" nillable="true" ma:displayName="Unified Compliance Policy Properties" ma:hidden="true" ma:internalName="_ip_UnifiedCompliancePolicyProperties">
      <xsd:simpleType>
        <xsd:restriction base="dms:Note"/>
      </xsd:simpleType>
    </xsd:element>
    <xsd:element name="_ip_UnifiedCompliancePolicyUIAction" ma:index="24" nillable="true" ma:displayName="Unified Compliance Policy UI Action" ma:hidden="true" ma:internalName="_ip_UnifiedCompliancePolicyUIAction">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f1c114a7-7ecd-4207-9c35-3abfced3c42c" elementFormDefault="qualified">
    <xsd:import namespace="http://schemas.microsoft.com/office/2006/documentManagement/types"/>
    <xsd:import namespace="http://schemas.microsoft.com/office/infopath/2007/PartnerControls"/>
    <xsd:element name="lcf76f155ced4ddcb4097134ff3c332f" ma:index="9" nillable="true" ma:taxonomy="true" ma:internalName="lcf76f155ced4ddcb4097134ff3c332f" ma:taxonomyFieldName="MediaServiceImageTags" ma:displayName="Image Tags" ma:readOnly="false" ma:fieldId="{5cf76f15-5ced-4ddc-b409-7134ff3c332f}" ma:taxonomyMulti="true" ma:sspId="86de9bab-12fd-4d0b-a74f-f9b281701145" ma:termSetId="09814cd3-568e-fe90-9814-8d621ff8fb84" ma:anchorId="fba54fb3-c3e1-fe81-a776-ca4b69148c4d" ma:open="true" ma:isKeyword="false">
      <xsd:complexType>
        <xsd:sequence>
          <xsd:element ref="pc:Terms" minOccurs="0" maxOccurs="1"/>
        </xsd:sequence>
      </xsd:complexType>
    </xsd:element>
    <xsd:element name="MediaServiceMetadata" ma:index="11" nillable="true" ma:displayName="MediaServiceMetadata" ma:hidden="true" ma:internalName="MediaServiceMetadata" ma:readOnly="true">
      <xsd:simpleType>
        <xsd:restriction base="dms:Note"/>
      </xsd:simpleType>
    </xsd:element>
    <xsd:element name="MediaServiceFastMetadata" ma:index="12" nillable="true" ma:displayName="MediaServiceFastMetadata" ma:hidden="true" ma:internalName="MediaServiceFastMetadata" ma:readOnly="true">
      <xsd:simpleType>
        <xsd:restriction base="dms:Note"/>
      </xsd:simpleType>
    </xsd:element>
    <xsd:element name="MediaServiceSearchProperties" ma:index="13" nillable="true" ma:displayName="MediaServiceSearchProperties" ma:hidden="true" ma:internalName="MediaServiceSearchProperties" ma:readOnly="true">
      <xsd:simpleType>
        <xsd:restriction base="dms:Note"/>
      </xsd:simpleType>
    </xsd:element>
    <xsd:element name="MediaServiceDateTaken" ma:index="14" nillable="true" ma:displayName="MediaServiceDateTaken" ma:hidden="true" ma:indexed="true" ma:internalName="MediaServiceDateTaken" ma:readOnly="true">
      <xsd:simpleType>
        <xsd:restriction base="dms:Text"/>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CR" ma:index="19" nillable="true" ma:displayName="Extracted Text" ma:internalName="MediaServiceOCR" ma:readOnly="true">
      <xsd:simpleType>
        <xsd:restriction base="dms:Note">
          <xsd:maxLength value="255"/>
        </xsd:restriction>
      </xsd:simpleType>
    </xsd:element>
    <xsd:element name="MediaServiceLocation" ma:index="20" nillable="true" ma:displayName="Location" ma:description="" ma:indexed="true" ma:internalName="MediaServiceLocation" ma:readOnly="true">
      <xsd:simpleType>
        <xsd:restriction base="dms:Text"/>
      </xsd:simpleType>
    </xsd:element>
    <xsd:element name="MediaServiceBillingMetadata" ma:index="25" nillable="true" ma:displayName="MediaServiceBillingMetadata" ma:hidden="true" ma:internalName="MediaServiceBillingMetadata"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a85b6815-9bbf-4023-843b-4b47ac0b0b77" elementFormDefault="qualified">
    <xsd:import namespace="http://schemas.microsoft.com/office/2006/documentManagement/types"/>
    <xsd:import namespace="http://schemas.microsoft.com/office/infopath/2007/PartnerControls"/>
    <xsd:element name="TaxCatchAll" ma:index="10" nillable="true" ma:displayName="Taxonomy Catch All Column" ma:hidden="true" ma:list="{284a702b-9bdc-4a79-bc75-49896d09a828}" ma:internalName="TaxCatchAll" ma:showField="CatchAllData" ma:web="a85b6815-9bbf-4023-843b-4b47ac0b0b77">
      <xsd:complexType>
        <xsd:complexContent>
          <xsd:extension base="dms:MultiChoiceLookup">
            <xsd:sequence>
              <xsd:element name="Value" type="dms:Lookup" maxOccurs="unbounded" minOccurs="0" nillable="true"/>
            </xsd:sequence>
          </xsd:extension>
        </xsd:complexContent>
      </xsd:complexType>
    </xsd:element>
    <xsd:element name="SharedWithUsers" ma:index="21"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22"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E0E6BA32-B065-40F9-9BBF-D1F5E168F0BD}">
  <ds:schemaRefs>
    <ds:schemaRef ds:uri="http://purl.org/dc/terms/"/>
    <ds:schemaRef ds:uri="http://schemas.microsoft.com/office/infopath/2007/PartnerControls"/>
    <ds:schemaRef ds:uri="http://schemas.microsoft.com/office/2006/documentManagement/types"/>
    <ds:schemaRef ds:uri="http://purl.org/dc/dcmitype/"/>
    <ds:schemaRef ds:uri="http://schemas.microsoft.com/office/2006/metadata/properties"/>
    <ds:schemaRef ds:uri="http://purl.org/dc/elements/1.1/"/>
    <ds:schemaRef ds:uri="http://schemas.microsoft.com/sharepoint/v3"/>
    <ds:schemaRef ds:uri="http://schemas.openxmlformats.org/package/2006/metadata/core-properties"/>
    <ds:schemaRef ds:uri="a85b6815-9bbf-4023-843b-4b47ac0b0b77"/>
    <ds:schemaRef ds:uri="f1c114a7-7ecd-4207-9c35-3abfced3c42c"/>
    <ds:schemaRef ds:uri="http://www.w3.org/XML/1998/namespace"/>
  </ds:schemaRefs>
</ds:datastoreItem>
</file>

<file path=customXml/itemProps2.xml><?xml version="1.0" encoding="utf-8"?>
<ds:datastoreItem xmlns:ds="http://schemas.openxmlformats.org/officeDocument/2006/customXml" ds:itemID="{FF6876B9-5874-4F5C-A0E9-1702A889E3F4}">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f1c114a7-7ecd-4207-9c35-3abfced3c42c"/>
    <ds:schemaRef ds:uri="a85b6815-9bbf-4023-843b-4b47ac0b0b7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01C05F76-2DA2-4CAF-94B6-6A3454D0666B}">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983</TotalTime>
  <Words>1781</Words>
  <Application>Microsoft Office PowerPoint</Application>
  <PresentationFormat>Widescreen</PresentationFormat>
  <Paragraphs>218</Paragraphs>
  <Slides>24</Slides>
  <Notes>24</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24</vt:i4>
      </vt:variant>
    </vt:vector>
  </HeadingPairs>
  <TitlesOfParts>
    <vt:vector size="31" baseType="lpstr">
      <vt:lpstr>Aptos</vt:lpstr>
      <vt:lpstr>Aptos Display</vt:lpstr>
      <vt:lpstr>Arial</vt:lpstr>
      <vt:lpstr>Calibri</vt:lpstr>
      <vt:lpstr>Helvetica</vt:lpstr>
      <vt:lpstr>Lucida Grande</vt:lpstr>
      <vt:lpstr>Office Theme</vt:lpstr>
      <vt:lpstr>Australian Production &amp; Global Demand for Wool</vt:lpstr>
      <vt:lpstr>Australian Wool Production Forecast</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CHANGE IN THE AUSTRALIAN WOOL CLIP</vt:lpstr>
      <vt:lpstr>CHANGE IN THE AUSTRALIAN WOOL CLIP</vt:lpstr>
      <vt:lpstr>CHANGE IN THE AUSTRALIAN WOOL CLIP</vt:lpstr>
      <vt:lpstr>CHANGE IN THE AUSTRALIAN WOOL CLIP</vt:lpstr>
      <vt:lpstr>CHANGE IN THE AUSTRALIAN WOOL CLIP</vt:lpstr>
      <vt:lpstr>CHANGE IN THE AUSTRALIAN WOOL CLIP</vt:lpstr>
      <vt:lpstr>CHANGE IN THE AUSTRALIAN WOOL CLIP</vt:lpstr>
      <vt:lpstr>PowerPoint Presentation</vt:lpstr>
      <vt:lpstr>GLOBAL DEMAND FOR WOOL APPAREL</vt:lpstr>
      <vt:lpstr>GLOBAL DEMAND FOR WOOL APPAREL</vt:lpstr>
      <vt:lpstr>PowerPoint Presentation</vt:lpstr>
      <vt:lpstr>PowerPoint Presentation</vt:lpstr>
      <vt:lpstr>PowerPoint Presentation</vt:lpstr>
      <vt:lpstr>Summary</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dc:creator>Stephen Feighan</dc:creator>
  <cp:lastModifiedBy>Stephen Feighan</cp:lastModifiedBy>
  <cp:revision>9</cp:revision>
  <dcterms:created xsi:type="dcterms:W3CDTF">2025-07-26T03:37:50Z</dcterms:created>
  <dcterms:modified xsi:type="dcterms:W3CDTF">2025-09-26T00:14:51Z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0x010100FE11ED4EA195894293D39AF5D681B14A</vt:lpwstr>
  </property>
  <property fmtid="{D5CDD505-2E9C-101B-9397-08002B2CF9AE}" pid="3" name="MediaServiceImageTags">
    <vt:lpwstr/>
  </property>
</Properties>
</file>